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12B41E-992C-6F42-89ED-9DCE80ECA226}" v="15" dt="2023-02-28T09:18:09.19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3333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CDDCA"/>
          </a:solidFill>
        </a:fill>
      </a:tcStyle>
    </a:wholeTbl>
    <a:band2H>
      <a:tcTxStyle/>
      <a:tcStyle>
        <a:tcBdr/>
        <a:fill>
          <a:solidFill>
            <a:srgbClr val="F6EF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3333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2E6EC"/>
          </a:solidFill>
        </a:fill>
      </a:tcStyle>
    </a:wholeTbl>
    <a:band2H>
      <a:tcTxStyle/>
      <a:tcStyle>
        <a:tcBdr/>
        <a:fill>
          <a:solidFill>
            <a:srgbClr val="F1F3F5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3333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D9CA"/>
          </a:solidFill>
        </a:fill>
      </a:tcStyle>
    </a:wholeTbl>
    <a:band2H>
      <a:tcTxStyle/>
      <a:tcStyle>
        <a:tcBdr/>
        <a:fill>
          <a:solidFill>
            <a:srgbClr val="FAED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3333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3333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33333"/>
              </a:solidFill>
              <a:prstDash val="solid"/>
              <a:round/>
            </a:ln>
          </a:top>
          <a:bottom>
            <a:ln w="25400" cap="flat">
              <a:solidFill>
                <a:srgbClr val="33333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33333"/>
              </a:solidFill>
              <a:prstDash val="solid"/>
              <a:round/>
            </a:ln>
          </a:top>
          <a:bottom>
            <a:ln w="25400" cap="flat">
              <a:solidFill>
                <a:srgbClr val="33333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3333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CC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3333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3333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33333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7"/>
  </p:normalViewPr>
  <p:slideViewPr>
    <p:cSldViewPr snapToGrid="0" snapToObjects="1">
      <p:cViewPr varScale="1">
        <p:scale>
          <a:sx n="106" d="100"/>
          <a:sy n="106" d="100"/>
        </p:scale>
        <p:origin x="1800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0" name="Shape 2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860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17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89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36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064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565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049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854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04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099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eltext"/>
          <p:cNvSpPr txBox="1">
            <a:spLocks noGrp="1"/>
          </p:cNvSpPr>
          <p:nvPr>
            <p:ph type="title"/>
          </p:nvPr>
        </p:nvSpPr>
        <p:spPr>
          <a:xfrm>
            <a:off x="457200" y="844550"/>
            <a:ext cx="8228014" cy="1433513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t>Titeltext</a:t>
            </a:r>
          </a:p>
        </p:txBody>
      </p:sp>
      <p:sp>
        <p:nvSpPr>
          <p:cNvPr id="135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10805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69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14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862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03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9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57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435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45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75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63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  <p:sldLayoutId id="2147483779" r:id="rId19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ruppieren"/>
          <p:cNvGrpSpPr/>
          <p:nvPr/>
        </p:nvGrpSpPr>
        <p:grpSpPr>
          <a:xfrm>
            <a:off x="455712" y="481263"/>
            <a:ext cx="7823274" cy="6234961"/>
            <a:chOff x="0" y="0"/>
            <a:chExt cx="7823273" cy="5912607"/>
          </a:xfrm>
        </p:grpSpPr>
        <p:sp>
          <p:nvSpPr>
            <p:cNvPr id="232" name="Rechteck"/>
            <p:cNvSpPr/>
            <p:nvPr/>
          </p:nvSpPr>
          <p:spPr>
            <a:xfrm>
              <a:off x="0" y="1021234"/>
              <a:ext cx="7823274" cy="3870139"/>
            </a:xfrm>
            <a:prstGeom prst="rect">
              <a:avLst/>
            </a:prstGeom>
            <a:noFill/>
            <a:ln w="254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b="1">
                  <a:solidFill>
                    <a:srgbClr val="0000FF"/>
                  </a:solidFill>
                </a:defRPr>
              </a:pPr>
              <a:endParaRPr/>
            </a:p>
          </p:txBody>
        </p:sp>
        <p:sp>
          <p:nvSpPr>
            <p:cNvPr id="233" name="Karl-Ziegler-Schule…"/>
            <p:cNvSpPr txBox="1"/>
            <p:nvPr/>
          </p:nvSpPr>
          <p:spPr>
            <a:xfrm>
              <a:off x="0" y="0"/>
              <a:ext cx="7823274" cy="59126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5400" b="1">
                  <a:solidFill>
                    <a:srgbClr val="0000FF"/>
                  </a:solidFill>
                </a:defRPr>
              </a:pPr>
              <a:endParaRPr dirty="0"/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5400" b="1">
                  <a:solidFill>
                    <a:srgbClr val="0000FF"/>
                  </a:solidFill>
                </a:defRPr>
              </a:pPr>
              <a:r>
                <a:rPr dirty="0"/>
                <a:t> </a:t>
              </a:r>
              <a:r>
                <a:rPr sz="4600" b="0" dirty="0">
                  <a:solidFill>
                    <a:srgbClr val="FFFFFF"/>
                  </a:solidFill>
                  <a:latin typeface="Arial" panose="020B0604020202020204" pitchFamily="34" charset="0"/>
                  <a:ea typeface="Arial Rounded MT Bold"/>
                  <a:cs typeface="Arial" panose="020B0604020202020204" pitchFamily="34" charset="0"/>
                  <a:sym typeface="Arial Rounded MT Bold"/>
                </a:rPr>
                <a:t>Karl-Ziegler-Schule</a:t>
              </a:r>
              <a:endParaRPr sz="4800" b="0" dirty="0">
                <a:solidFill>
                  <a:srgbClr val="FFFFFF"/>
                </a:solidFill>
                <a:latin typeface="Arial" panose="020B0604020202020204" pitchFamily="34" charset="0"/>
                <a:ea typeface="Arial Rounded MT Bold"/>
                <a:cs typeface="Arial" panose="020B0604020202020204" pitchFamily="34" charset="0"/>
                <a:sym typeface="Arial Rounded MT Bold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______________________________________________________________________________________</a:t>
              </a: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__________</a:t>
              </a:r>
              <a:endParaRPr sz="2400" dirty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900">
                  <a:solidFill>
                    <a:srgbClr val="FFFFFF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endParaRPr sz="2400" dirty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4000" b="1">
                  <a:solidFill>
                    <a:srgbClr val="FFFFFF"/>
                  </a:solidFill>
                </a:defRPr>
              </a:pP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Informationsveranstaltung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zum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sz="2400" dirty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800" b="1">
                  <a:solidFill>
                    <a:srgbClr val="FFFFFF"/>
                  </a:solidFill>
                </a:defRPr>
              </a:pPr>
              <a:endParaRPr sz="2400" dirty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4000" b="1">
                  <a:solidFill>
                    <a:srgbClr val="FFFFFF"/>
                  </a:solidFill>
                </a:defRPr>
              </a:pP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Wahlpflichtunterricht</a:t>
              </a:r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4000" b="1">
                  <a:solidFill>
                    <a:srgbClr val="FFFFFF"/>
                  </a:solidFill>
                </a:defRPr>
              </a:pP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ab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Klasse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000" b="1">
                  <a:solidFill>
                    <a:srgbClr val="FFFFFF"/>
                  </a:solidFill>
                </a:defRPr>
              </a:pP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am </a:t>
              </a: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07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.0</a:t>
              </a: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.20</a:t>
              </a: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24</a:t>
              </a:r>
              <a:endParaRPr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4800" b="1">
                  <a:solidFill>
                    <a:srgbClr val="0000FF"/>
                  </a:solidFill>
                </a:defRPr>
              </a:pPr>
              <a:endParaRPr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Übersicht…"/>
          <p:cNvSpPr txBox="1"/>
          <p:nvPr/>
        </p:nvSpPr>
        <p:spPr>
          <a:xfrm>
            <a:off x="971600" y="1844824"/>
            <a:ext cx="7761295" cy="3467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200"/>
              </a:spcBef>
              <a:defRPr sz="3800">
                <a:solidFill>
                  <a:srgbClr val="FFFFFF"/>
                </a:solidFill>
                <a:latin typeface="Myriad Web"/>
                <a:ea typeface="Myriad Web"/>
                <a:cs typeface="Myriad Web"/>
                <a:sym typeface="Myriad Web"/>
              </a:defRPr>
            </a:pPr>
            <a:r>
              <a:rPr sz="4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Übersicht</a:t>
            </a:r>
            <a:endParaRPr sz="4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defRPr sz="600">
                <a:solidFill>
                  <a:srgbClr val="FFFFFF"/>
                </a:solidFill>
              </a:defRPr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812800">
              <a:lnSpc>
                <a:spcPct val="200000"/>
              </a:lnSpc>
              <a:buSzPct val="100000"/>
              <a:buAutoNum type="romanUcPeriod"/>
              <a:defRPr sz="2600" b="1">
                <a:solidFill>
                  <a:srgbClr val="FFFFFF"/>
                </a:solidFill>
                <a:latin typeface="Myriad Web"/>
                <a:ea typeface="Myriad Web"/>
                <a:cs typeface="Myriad Web"/>
                <a:sym typeface="Myriad Web"/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Erläuterung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amtlichen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Vorgaben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812800">
              <a:lnSpc>
                <a:spcPct val="200000"/>
              </a:lnSpc>
              <a:buSzPct val="100000"/>
              <a:buAutoNum type="romanUcPeriod"/>
              <a:defRPr sz="2600" b="1">
                <a:solidFill>
                  <a:srgbClr val="FFFFFF"/>
                </a:solidFill>
                <a:latin typeface="Myriad Web"/>
                <a:ea typeface="Myriad Web"/>
                <a:cs typeface="Myriad Web"/>
                <a:sym typeface="Myriad Web"/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Kursangebot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Wahlverfahren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812800">
              <a:lnSpc>
                <a:spcPct val="200000"/>
              </a:lnSpc>
              <a:buSzPct val="100000"/>
              <a:buAutoNum type="romanUcPeriod"/>
              <a:defRPr sz="2500" b="1">
                <a:solidFill>
                  <a:srgbClr val="FFFFFF"/>
                </a:solidFill>
                <a:latin typeface="Myriad Web"/>
                <a:ea typeface="Myriad Web"/>
                <a:cs typeface="Myriad Web"/>
                <a:sym typeface="Myriad Web"/>
              </a:defRPr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Fragen?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"/>
          <p:cNvSpPr txBox="1"/>
          <p:nvPr/>
        </p:nvSpPr>
        <p:spPr>
          <a:xfrm>
            <a:off x="755650" y="895455"/>
            <a:ext cx="7883525" cy="764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5400" b="1">
                <a:solidFill>
                  <a:srgbClr val="0000FF"/>
                </a:solidFill>
              </a:defRPr>
            </a:lvl1pPr>
          </a:lstStyle>
          <a:p>
            <a:r>
              <a:t> </a:t>
            </a:r>
          </a:p>
        </p:txBody>
      </p:sp>
      <p:sp>
        <p:nvSpPr>
          <p:cNvPr id="240" name="I. Erläuterung der amtlichen Vorgaben…"/>
          <p:cNvSpPr txBox="1"/>
          <p:nvPr/>
        </p:nvSpPr>
        <p:spPr>
          <a:xfrm>
            <a:off x="529389" y="1700808"/>
            <a:ext cx="8109786" cy="4501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spcBef>
                <a:spcPts val="700"/>
              </a:spcBef>
              <a:defRPr sz="3000">
                <a:solidFill>
                  <a:srgbClr val="FFFFFF"/>
                </a:solidFill>
              </a:defRPr>
            </a:pPr>
            <a:r>
              <a:rPr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sz="3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Erläuterung</a:t>
            </a:r>
            <a:r>
              <a:rPr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sz="3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amtlichen</a:t>
            </a:r>
            <a:r>
              <a:rPr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Vorgaben</a:t>
            </a:r>
            <a:endParaRPr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defRPr sz="800">
                <a:solidFill>
                  <a:srgbClr val="FFFFFF"/>
                </a:solidFill>
              </a:defRPr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■"/>
              <a:defRPr sz="2400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neues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Wahlpflichtfach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■"/>
              <a:defRPr sz="2400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Fach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Fächergruppe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II,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d.h.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kein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Hauptfach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■"/>
              <a:defRPr sz="2400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Belegung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gewählten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Faches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bis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Ende der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Sekundarstufe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I (Klassen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■"/>
              <a:defRPr sz="2400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einmaliger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Wechsel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begründeten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Ausnahmefällen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bis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Ende des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Jahres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möglich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(APO SI §3 (2))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Wochenstunden:…"/>
          <p:cNvSpPr txBox="1">
            <a:spLocks noGrp="1"/>
          </p:cNvSpPr>
          <p:nvPr>
            <p:ph type="body" idx="1"/>
          </p:nvPr>
        </p:nvSpPr>
        <p:spPr>
          <a:xfrm>
            <a:off x="457199" y="890337"/>
            <a:ext cx="8373979" cy="570296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  <a:defRPr sz="2800" u="sng"/>
            </a:pPr>
            <a:r>
              <a:rPr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Wochenstunden</a:t>
            </a: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SzTx/>
              <a:buFont typeface="Wingdings"/>
              <a:buNone/>
              <a:defRPr sz="800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  <a:defRPr sz="2600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dritte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Fremdsprache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Französisch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vier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stündig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  <a:defRPr sz="2600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andere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Fächer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eistündig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har char="-"/>
              <a:defRPr sz="1600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  <a:defRPr sz="2800" u="sng"/>
            </a:pPr>
            <a:r>
              <a:rPr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Leistungsüberprüfungen</a:t>
            </a: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SzTx/>
              <a:buFont typeface="Wingdings"/>
              <a:buNone/>
              <a:defRPr sz="800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  <a:defRPr sz="2600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Schuljahr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Klassenarbeiten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bis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zwei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  <a:defRPr sz="2600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Unterrichtsstunden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(APO SI § 6)</a:t>
            </a:r>
          </a:p>
          <a:p>
            <a:pPr marL="0" indent="0">
              <a:spcBef>
                <a:spcPts val="600"/>
              </a:spcBef>
              <a:buNone/>
              <a:defRPr sz="2600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1 Arbeit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Facharbeit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praktische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Arbeit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/ Projekt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möglich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II. Kursangebot…"/>
          <p:cNvSpPr txBox="1"/>
          <p:nvPr/>
        </p:nvSpPr>
        <p:spPr>
          <a:xfrm>
            <a:off x="935596" y="806116"/>
            <a:ext cx="7594227" cy="4994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marL="342900" indent="-342900">
              <a:lnSpc>
                <a:spcPct val="73000"/>
              </a:lnSpc>
              <a:spcBef>
                <a:spcPts val="800"/>
              </a:spcBef>
              <a:defRPr sz="3600">
                <a:solidFill>
                  <a:srgbClr val="FFFFFF"/>
                </a:solidFill>
              </a:defRPr>
            </a:pPr>
            <a:r>
              <a:rPr sz="4000" b="1" u="sng" dirty="0"/>
              <a:t>II. </a:t>
            </a:r>
            <a:r>
              <a:rPr sz="4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Kursangebot</a:t>
            </a:r>
            <a:endParaRPr lang="de-DE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73000"/>
              </a:lnSpc>
              <a:spcBef>
                <a:spcPts val="800"/>
              </a:spcBef>
              <a:defRPr sz="3600">
                <a:solidFill>
                  <a:srgbClr val="FFFFFF"/>
                </a:solidFill>
              </a:defRPr>
            </a:pPr>
            <a:endParaRPr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▪"/>
              <a:defRPr sz="2300">
                <a:solidFill>
                  <a:srgbClr val="FFFFFF"/>
                </a:solidFill>
              </a:defRPr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Französisch 	   		&gt; Fr. Wiegand</a:t>
            </a: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▪"/>
              <a:defRPr sz="2300">
                <a:solidFill>
                  <a:srgbClr val="FFFFFF"/>
                </a:solidFill>
              </a:defRPr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Kunst / Textil	   		&gt; Fr. Kansy</a:t>
            </a: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▪"/>
              <a:defRPr sz="2300">
                <a:solidFill>
                  <a:srgbClr val="FFFFFF"/>
                </a:solidFill>
              </a:defRPr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English Drama			&gt; Fr. Schepers  </a:t>
            </a: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▪"/>
              <a:defRPr sz="2300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Biologie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Chemie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	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&gt; Fr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Polakovic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▪"/>
              <a:defRPr sz="2300">
                <a:solidFill>
                  <a:srgbClr val="FFFFFF"/>
                </a:solidFill>
              </a:defRPr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Informatik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/ Technik	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Fr. Kellermann u. </a:t>
            </a:r>
          </a:p>
          <a:p>
            <a:pPr>
              <a:spcBef>
                <a:spcPts val="500"/>
              </a:spcBef>
              <a:buClr>
                <a:schemeClr val="accent1"/>
              </a:buClr>
              <a:buSzPct val="65000"/>
              <a:defRPr sz="2300">
                <a:solidFill>
                  <a:srgbClr val="FFFFFF"/>
                </a:solidFill>
              </a:defRPr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Hr. Gehrke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▪"/>
              <a:defRPr sz="2300">
                <a:solidFill>
                  <a:srgbClr val="FFFFFF"/>
                </a:solidFill>
              </a:defRPr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Sport &amp; Gesundheit	&gt; Fr. Fischer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▪"/>
              <a:defRPr sz="2300">
                <a:solidFill>
                  <a:srgbClr val="FFFFFF"/>
                </a:solidFill>
              </a:defRPr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Zukunftswerkstatt		&gt; Fr. Melchers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buClr>
                <a:schemeClr val="accent1"/>
              </a:buClr>
              <a:buSzPct val="65000"/>
              <a:defRPr sz="2300">
                <a:solidFill>
                  <a:srgbClr val="FFFFFF"/>
                </a:solidFill>
              </a:defRPr>
            </a:pPr>
            <a:endParaRPr dirty="0"/>
          </a:p>
          <a:p>
            <a:pPr>
              <a:spcBef>
                <a:spcPts val="500"/>
              </a:spcBef>
              <a:defRPr sz="2300">
                <a:solidFill>
                  <a:srgbClr val="FFFFFF"/>
                </a:solidFill>
              </a:defRPr>
            </a:pPr>
            <a:endParaRPr dirty="0"/>
          </a:p>
          <a:p>
            <a:pPr>
              <a:spcBef>
                <a:spcPts val="500"/>
              </a:spcBef>
              <a:defRPr sz="2300">
                <a:solidFill>
                  <a:srgbClr val="FFFFFF"/>
                </a:solidFill>
              </a:defRPr>
            </a:pPr>
            <a:endParaRPr dirty="0"/>
          </a:p>
          <a:p>
            <a:pPr>
              <a:spcBef>
                <a:spcPts val="500"/>
              </a:spcBef>
              <a:defRPr sz="2300">
                <a:solidFill>
                  <a:srgbClr val="FFFFFF"/>
                </a:solidFill>
              </a:defRPr>
            </a:pPr>
            <a:endParaRPr sz="3000" dirty="0"/>
          </a:p>
          <a:p>
            <a:pPr>
              <a:lnSpc>
                <a:spcPct val="73000"/>
              </a:lnSpc>
              <a:spcBef>
                <a:spcPts val="700"/>
              </a:spcBef>
              <a:defRPr sz="900">
                <a:solidFill>
                  <a:srgbClr val="FFFFFF"/>
                </a:solidFill>
              </a:defRPr>
            </a:pPr>
            <a:endParaRPr sz="3000" dirty="0"/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▪"/>
              <a:defRPr sz="2400">
                <a:solidFill>
                  <a:srgbClr val="FFFFFF"/>
                </a:solidFill>
              </a:defRPr>
            </a:pPr>
            <a:endParaRPr sz="2000" dirty="0"/>
          </a:p>
          <a:p>
            <a:pPr>
              <a:spcBef>
                <a:spcPts val="500"/>
              </a:spcBef>
              <a:defRPr sz="2400">
                <a:solidFill>
                  <a:srgbClr val="FFFFFF"/>
                </a:solidFill>
              </a:defRPr>
            </a:pPr>
            <a:endParaRPr sz="2000" dirty="0"/>
          </a:p>
          <a:p>
            <a:pPr>
              <a:spcBef>
                <a:spcPts val="500"/>
              </a:spcBef>
              <a:defRPr sz="2400">
                <a:solidFill>
                  <a:srgbClr val="FFFFFF"/>
                </a:solidFill>
              </a:defRPr>
            </a:pPr>
            <a:endParaRPr sz="2000" dirty="0"/>
          </a:p>
          <a:p>
            <a:pPr>
              <a:spcBef>
                <a:spcPts val="500"/>
              </a:spcBef>
              <a:defRPr sz="2400">
                <a:solidFill>
                  <a:srgbClr val="FFFFFF"/>
                </a:solidFill>
              </a:defRPr>
            </a:pPr>
            <a:endParaRPr sz="2000" dirty="0"/>
          </a:p>
          <a:p>
            <a:pPr>
              <a:spcBef>
                <a:spcPts val="500"/>
              </a:spcBef>
              <a:defRPr sz="2400">
                <a:solidFill>
                  <a:srgbClr val="FFFFFF"/>
                </a:solidFill>
              </a:defRPr>
            </a:pPr>
            <a:endParaRPr sz="2000" dirty="0"/>
          </a:p>
          <a:p>
            <a:pPr marL="342900" indent="-342900">
              <a:spcBef>
                <a:spcPts val="500"/>
              </a:spcBef>
              <a:buClr>
                <a:schemeClr val="accent1"/>
              </a:buClr>
              <a:buSzPct val="65000"/>
              <a:buChar char="▪"/>
              <a:defRPr sz="2400">
                <a:solidFill>
                  <a:srgbClr val="FFFFFF"/>
                </a:solidFill>
              </a:defRPr>
            </a:pPr>
            <a:r>
              <a:rPr dirty="0" err="1"/>
              <a:t>Französisch</a:t>
            </a:r>
            <a:r>
              <a:rPr sz="2000" dirty="0"/>
              <a:t> (</a:t>
            </a:r>
            <a:r>
              <a:rPr sz="2000" dirty="0" err="1"/>
              <a:t>als</a:t>
            </a:r>
            <a:r>
              <a:rPr sz="2000" dirty="0"/>
              <a:t> 3. </a:t>
            </a:r>
            <a:r>
              <a:rPr sz="2000" dirty="0" err="1"/>
              <a:t>Fremdsprache</a:t>
            </a:r>
            <a:r>
              <a:rPr sz="2000" dirty="0"/>
              <a:t> für </a:t>
            </a:r>
            <a:r>
              <a:rPr sz="2000" dirty="0" err="1"/>
              <a:t>Lateiner</a:t>
            </a:r>
            <a:r>
              <a:rPr sz="2000" dirty="0"/>
              <a:t>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Wahlverfahren:…"/>
          <p:cNvSpPr txBox="1">
            <a:spLocks noGrp="1"/>
          </p:cNvSpPr>
          <p:nvPr>
            <p:ph type="body" idx="1"/>
          </p:nvPr>
        </p:nvSpPr>
        <p:spPr>
          <a:xfrm>
            <a:off x="827700" y="541421"/>
            <a:ext cx="6711654" cy="570698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800"/>
              </a:spcBef>
              <a:buSzTx/>
              <a:buFont typeface="Wingdings"/>
              <a:buNone/>
              <a:defRPr sz="3600"/>
            </a:pPr>
            <a:r>
              <a:rPr dirty="0"/>
              <a:t>   </a:t>
            </a:r>
            <a:r>
              <a:rPr sz="5100" u="sng" dirty="0" err="1">
                <a:latin typeface="Arial" panose="020B0604020202020204" pitchFamily="34" charset="0"/>
                <a:cs typeface="Arial" panose="020B0604020202020204" pitchFamily="34" charset="0"/>
              </a:rPr>
              <a:t>Wahlverfahren</a:t>
            </a:r>
            <a:r>
              <a:rPr sz="51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SzTx/>
              <a:buFont typeface="Wingdings"/>
              <a:buNone/>
              <a:defRPr sz="800"/>
            </a:pPr>
            <a:endParaRPr sz="3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  <a:buChar char="▪"/>
              <a:defRPr sz="2400"/>
            </a:pPr>
            <a:r>
              <a:rPr sz="3300" dirty="0">
                <a:latin typeface="Arial" panose="020B0604020202020204" pitchFamily="34" charset="0"/>
                <a:cs typeface="Arial" panose="020B0604020202020204" pitchFamily="34" charset="0"/>
              </a:rPr>
              <a:t>Wahl</a:t>
            </a:r>
            <a:r>
              <a:rPr lang="de-DE" sz="3300" dirty="0" err="1">
                <a:latin typeface="Arial" panose="020B0604020202020204" pitchFamily="34" charset="0"/>
                <a:cs typeface="Arial" panose="020B0604020202020204" pitchFamily="34" charset="0"/>
              </a:rPr>
              <a:t>zettel</a:t>
            </a:r>
            <a:r>
              <a:rPr lang="de-DE" sz="3300" dirty="0">
                <a:latin typeface="Arial" panose="020B0604020202020204" pitchFamily="34" charset="0"/>
                <a:cs typeface="Arial" panose="020B0604020202020204" pitchFamily="34" charset="0"/>
              </a:rPr>
              <a:t> folgen nach der Infoveranstaltung</a:t>
            </a:r>
            <a:endParaRPr sz="3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  <a:buChar char="▪"/>
              <a:defRPr sz="2400"/>
            </a:pP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Angabe</a:t>
            </a:r>
            <a:r>
              <a:rPr sz="3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eines</a:t>
            </a:r>
            <a:r>
              <a:rPr sz="3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Erstwunsches</a:t>
            </a:r>
            <a:endParaRPr sz="33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  <a:buChar char="▪"/>
              <a:defRPr sz="2400" u="sng"/>
            </a:pP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zwingend</a:t>
            </a:r>
            <a:r>
              <a:rPr sz="3300" u="non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sz="3300" u="none" dirty="0" err="1">
                <a:latin typeface="Arial" panose="020B0604020202020204" pitchFamily="34" charset="0"/>
                <a:cs typeface="Arial" panose="020B0604020202020204" pitchFamily="34" charset="0"/>
              </a:rPr>
              <a:t>Zweitwunsch</a:t>
            </a:r>
            <a:endParaRPr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  <a:buChar char="▪"/>
              <a:defRPr sz="2400"/>
            </a:pP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Ersatzwah</a:t>
            </a:r>
            <a:r>
              <a:rPr lang="de-DE" sz="3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3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ernst</a:t>
            </a:r>
            <a:r>
              <a:rPr sz="3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nehmen</a:t>
            </a:r>
            <a:r>
              <a:rPr sz="33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keine</a:t>
            </a:r>
            <a:r>
              <a:rPr sz="3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Garantie</a:t>
            </a:r>
            <a:r>
              <a:rPr sz="3300" dirty="0">
                <a:latin typeface="Arial" panose="020B0604020202020204" pitchFamily="34" charset="0"/>
                <a:cs typeface="Arial" panose="020B0604020202020204" pitchFamily="34" charset="0"/>
              </a:rPr>
              <a:t> für die </a:t>
            </a:r>
            <a:r>
              <a:rPr sz="3300" dirty="0" err="1">
                <a:latin typeface="Arial" panose="020B0604020202020204" pitchFamily="34" charset="0"/>
                <a:cs typeface="Arial" panose="020B0604020202020204" pitchFamily="34" charset="0"/>
              </a:rPr>
              <a:t>Erstwahl</a:t>
            </a:r>
            <a:r>
              <a:rPr sz="3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Char char="▪"/>
              <a:defRPr sz="800"/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defRPr sz="2400" b="1" u="sng"/>
            </a:pP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Abgabetermin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500"/>
              </a:spcBef>
              <a:buSzTx/>
              <a:buFont typeface="Wingdings"/>
              <a:buNone/>
              <a:defRPr sz="2400"/>
            </a:pP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spätestens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de-DE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.0</a:t>
            </a:r>
            <a:r>
              <a:rPr lang="de-DE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.20</a:t>
            </a:r>
            <a:r>
              <a:rPr lang="de-DE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bei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Fr. Platte, </a:t>
            </a:r>
          </a:p>
          <a:p>
            <a:pPr marL="0" indent="0">
              <a:spcBef>
                <a:spcPts val="500"/>
              </a:spcBef>
              <a:buSzTx/>
              <a:buFont typeface="Wingdings"/>
              <a:buNone/>
              <a:defRPr sz="2400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Fr.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Runte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, Hrn. Schenk oder den</a:t>
            </a:r>
          </a:p>
          <a:p>
            <a:pPr marL="0" indent="0">
              <a:spcBef>
                <a:spcPts val="500"/>
              </a:spcBef>
              <a:buSzTx/>
              <a:buFont typeface="Wingdings"/>
              <a:buNone/>
              <a:defRPr sz="2400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 err="1">
                <a:latin typeface="Arial" panose="020B0604020202020204" pitchFamily="34" charset="0"/>
                <a:cs typeface="Arial" panose="020B0604020202020204" pitchFamily="34" charset="0"/>
              </a:rPr>
              <a:t>KlassenlehrerInnen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build="p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III. Individuelle Informationen und Be-…"/>
          <p:cNvSpPr txBox="1">
            <a:spLocks noGrp="1"/>
          </p:cNvSpPr>
          <p:nvPr>
            <p:ph type="body" idx="1"/>
          </p:nvPr>
        </p:nvSpPr>
        <p:spPr>
          <a:xfrm>
            <a:off x="457200" y="1960240"/>
            <a:ext cx="8229600" cy="4205064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800"/>
              </a:spcBef>
              <a:buSzTx/>
              <a:buFont typeface="Wingdings"/>
              <a:buNone/>
              <a:defRPr sz="3600"/>
            </a:pPr>
            <a:r>
              <a:rPr sz="3600" b="1" dirty="0">
                <a:latin typeface="Arial" panose="020B0604020202020204" pitchFamily="34" charset="0"/>
                <a:cs typeface="Arial" panose="020B0604020202020204" pitchFamily="34" charset="0"/>
              </a:rPr>
              <a:t>III.	</a:t>
            </a:r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Bestehen noch Fragen?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SzTx/>
              <a:buFont typeface="Wingdings"/>
              <a:buNone/>
              <a:defRPr sz="3600"/>
            </a:pPr>
            <a:r>
              <a:rPr lang="de-DE" sz="3500" dirty="0"/>
              <a:t>	…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SzTx/>
              <a:buFont typeface="Wingdings"/>
              <a:buNone/>
              <a:defRPr sz="3600"/>
            </a:pPr>
            <a:endParaRPr dirty="0"/>
          </a:p>
          <a:p>
            <a:pPr marL="0" indent="0" algn="ctr">
              <a:spcBef>
                <a:spcPts val="800"/>
              </a:spcBef>
              <a:buSzTx/>
              <a:buFont typeface="Wingdings"/>
              <a:buNone/>
              <a:defRPr sz="3600"/>
            </a:pPr>
            <a:r>
              <a:rPr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Herzlichen</a:t>
            </a:r>
            <a:r>
              <a:rPr sz="4000" b="1" dirty="0">
                <a:latin typeface="Arial" panose="020B0604020202020204" pitchFamily="34" charset="0"/>
                <a:cs typeface="Arial" panose="020B0604020202020204" pitchFamily="34" charset="0"/>
              </a:rPr>
              <a:t> Dank </a:t>
            </a: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für die </a:t>
            </a:r>
            <a:r>
              <a:rPr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Aufmerksamkeit</a:t>
            </a:r>
            <a:r>
              <a:rPr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" grpId="0" build="p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Karz-Ziegler-Schule">
  <a:themeElements>
    <a:clrScheme name="Karz-Ziegler-Schul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C9900"/>
      </a:accent1>
      <a:accent2>
        <a:srgbClr val="FF9900"/>
      </a:accent2>
      <a:accent3>
        <a:srgbClr val="AAB8CA"/>
      </a:accent3>
      <a:accent4>
        <a:srgbClr val="DADADA"/>
      </a:accent4>
      <a:accent5>
        <a:srgbClr val="E2CAAA"/>
      </a:accent5>
      <a:accent6>
        <a:srgbClr val="E78A00"/>
      </a:accent6>
      <a:hlink>
        <a:srgbClr val="0000FF"/>
      </a:hlink>
      <a:folHlink>
        <a:srgbClr val="FF00FF"/>
      </a:folHlink>
    </a:clrScheme>
    <a:fontScheme name="Karz-Ziegler-Schul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Karz-Ziegler-Sch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33333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33333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279</Words>
  <Application>Microsoft Macintosh PowerPoint</Application>
  <PresentationFormat>Bildschirmpräsentation (4:3)</PresentationFormat>
  <Paragraphs>67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Wingdings 3</vt:lpstr>
      <vt:lpstr>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Platte Judith</cp:lastModifiedBy>
  <cp:revision>7</cp:revision>
  <dcterms:modified xsi:type="dcterms:W3CDTF">2024-05-06T19:25:23Z</dcterms:modified>
</cp:coreProperties>
</file>