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73" r:id="rId5"/>
    <p:sldId id="257" r:id="rId6"/>
    <p:sldId id="258" r:id="rId7"/>
    <p:sldId id="259" r:id="rId8"/>
    <p:sldId id="275" r:id="rId9"/>
    <p:sldId id="274" r:id="rId10"/>
    <p:sldId id="277" r:id="rId1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D7B30C-0E02-C343-8F4F-074223D4A770}" v="102" dt="2024-05-02T16:34:48.016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1" autoAdjust="0"/>
    <p:restoredTop sz="95807" autoAdjust="0"/>
  </p:normalViewPr>
  <p:slideViewPr>
    <p:cSldViewPr snapToGrid="0" showGuides="1">
      <p:cViewPr varScale="1">
        <p:scale>
          <a:sx n="106" d="100"/>
          <a:sy n="106" d="100"/>
        </p:scale>
        <p:origin x="872" y="1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CE4119-4327-4D30-B82D-F2D6A45233B5}" type="datetime1">
              <a:rPr lang="de-DE" smtClean="0"/>
              <a:t>07.05.24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BE651-0143-4253-AB65-DDB200C63AD4}" type="datetime1">
              <a:rPr lang="de-DE" smtClean="0"/>
              <a:pPr/>
              <a:t>07.05.24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016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23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955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15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de-DE" noProof="0" dirty="0"/>
              <a:t>PRÄSENTATIONS-</a:t>
            </a:r>
            <a:br>
              <a:rPr lang="de-DE" noProof="0" dirty="0"/>
            </a:br>
            <a:r>
              <a:rPr lang="de-DE" noProof="0" dirty="0"/>
              <a:t>TITEL    </a:t>
            </a:r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Monat</a:t>
            </a:r>
            <a:br>
              <a:rPr lang="de-DE" noProof="0" dirty="0"/>
            </a:br>
            <a:r>
              <a:rPr lang="de-DE" noProof="0" dirty="0"/>
              <a:t>20XX</a:t>
            </a: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6" name="Textplatzhalt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de-DE" noProof="0" dirty="0"/>
              <a:t>Präsentations-</a:t>
            </a:r>
            <a:br>
              <a:rPr lang="de-DE" noProof="0" dirty="0"/>
            </a:br>
            <a:r>
              <a:rPr lang="de-DE" noProof="0" dirty="0" err="1"/>
              <a:t>slogan</a:t>
            </a:r>
            <a:endParaRPr lang="de-DE" noProof="0" dirty="0"/>
          </a:p>
        </p:txBody>
      </p:sp>
      <p:sp>
        <p:nvSpPr>
          <p:cNvPr id="40" name="Grafik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2" name="Grafik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Dankesch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 dirty="0"/>
              <a:t>VIELEN DANK!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extplatzhalt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August </a:t>
            </a:r>
            <a:r>
              <a:rPr lang="de-DE" noProof="0" dirty="0" err="1"/>
              <a:t>Bergqvist</a:t>
            </a:r>
            <a:endParaRPr lang="de-DE" noProof="0" dirty="0"/>
          </a:p>
        </p:txBody>
      </p:sp>
      <p:sp>
        <p:nvSpPr>
          <p:cNvPr id="20" name="Textplatzhalt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Telefon:</a:t>
            </a:r>
          </a:p>
        </p:txBody>
      </p:sp>
      <p:sp>
        <p:nvSpPr>
          <p:cNvPr id="21" name="Textplatzhalt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678 555-0128</a:t>
            </a:r>
          </a:p>
        </p:txBody>
      </p:sp>
      <p:sp>
        <p:nvSpPr>
          <p:cNvPr id="22" name="Textplatzhalt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E-Mail-Adresse:</a:t>
            </a:r>
          </a:p>
        </p:txBody>
      </p:sp>
      <p:sp>
        <p:nvSpPr>
          <p:cNvPr id="23" name="Textplatzhalt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 dirty="0"/>
              <a:t>BERGQVIST@EXAMPLE.COM</a:t>
            </a:r>
          </a:p>
        </p:txBody>
      </p:sp>
      <p:sp>
        <p:nvSpPr>
          <p:cNvPr id="3" name="Grafik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331200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de-DE" noProof="0" dirty="0"/>
              <a:t>PRÄSENTATIONS-</a:t>
            </a:r>
            <a:br>
              <a:rPr lang="de-DE" noProof="0" dirty="0"/>
            </a:br>
            <a:r>
              <a:rPr lang="de-DE" noProof="0" dirty="0"/>
              <a:t>TITEL    </a:t>
            </a: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0" name="Grafik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2" name="Grafik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de-DE" noProof="0"/>
              <a:t>Master-Untertitelformat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5" name="Grafik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e-DE" noProof="0" dirty="0"/>
              <a:t>TRENNFOLIE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0" name="Grafik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0" name="Grafik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0" name="Grafik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6" name="Grafik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" name="Grafik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lips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6" name="Grafik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" name="Grafik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18" name="Grafik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6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5" name="Grafik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de-DE" noProof="0" dirty="0"/>
              <a:t>TRENNFOLIE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28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ufällig mit Bild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rtlCol="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Bild einfügen oder ziehen und ablegen</a:t>
            </a:r>
          </a:p>
        </p:txBody>
      </p:sp>
      <p:grpSp>
        <p:nvGrpSpPr>
          <p:cNvPr id="29" name="Gruppieren 28" title="Papierbilderrahmen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602957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805177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grpSp>
        <p:nvGrpSpPr>
          <p:cNvPr id="32" name="Gruppieren 31" title="Papierbilderrahmen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3683921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871875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de-DE" noProof="0"/>
              <a:t>Ihr Foto einfügen oder ziehen und ablegen</a:t>
            </a:r>
          </a:p>
        </p:txBody>
      </p:sp>
      <p:grpSp>
        <p:nvGrpSpPr>
          <p:cNvPr id="33" name="Gruppieren 32" title="Papierbilderrahmen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4015611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4431861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de-DE" noProof="0"/>
              <a:t>Ihr Foto einfügen oder ziehen und ablegen</a:t>
            </a:r>
          </a:p>
        </p:txBody>
      </p:sp>
      <p:grpSp>
        <p:nvGrpSpPr>
          <p:cNvPr id="30" name="Gruppieren 29" title="Papierbilderrahmen">
            <a:extLst>
              <a:ext uri="{FF2B5EF4-FFF2-40B4-BE49-F238E27FC236}">
                <a16:creationId xmlns:a16="http://schemas.microsoft.com/office/drawing/2014/main" id="{E9ADE087-1486-4770-813C-22EC3610B7BE}"/>
              </a:ext>
            </a:extLst>
          </p:cNvPr>
          <p:cNvGrpSpPr/>
          <p:nvPr userDrawn="1"/>
        </p:nvGrpSpPr>
        <p:grpSpPr>
          <a:xfrm>
            <a:off x="6620442" y="973226"/>
            <a:ext cx="3474160" cy="4337342"/>
            <a:chOff x="4636201" y="-1745975"/>
            <a:chExt cx="3474160" cy="4337342"/>
          </a:xfrm>
        </p:grpSpPr>
        <p:sp>
          <p:nvSpPr>
            <p:cNvPr id="31" name="Parallelogramm 30">
              <a:extLst>
                <a:ext uri="{FF2B5EF4-FFF2-40B4-BE49-F238E27FC236}">
                  <a16:creationId xmlns:a16="http://schemas.microsoft.com/office/drawing/2014/main" id="{B00AEFCF-4740-4F96-9450-1BE17A80E83E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D267AE62-00A1-412E-84B7-92F55C4F65F0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37" name="Bildplatzhalt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22662" y="1222397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Font typeface="Arial" panose="020B0604020202020204" pitchFamily="34" charset="0"/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grpSp>
        <p:nvGrpSpPr>
          <p:cNvPr id="38" name="Gruppieren 37" title="Papierbilderrahmen">
            <a:extLst>
              <a:ext uri="{FF2B5EF4-FFF2-40B4-BE49-F238E27FC236}">
                <a16:creationId xmlns:a16="http://schemas.microsoft.com/office/drawing/2014/main" id="{DABF8768-C8D1-4A82-A805-C5F5506C58BC}"/>
              </a:ext>
            </a:extLst>
          </p:cNvPr>
          <p:cNvGrpSpPr/>
          <p:nvPr userDrawn="1"/>
        </p:nvGrpSpPr>
        <p:grpSpPr>
          <a:xfrm rot="21371983">
            <a:off x="9482263" y="3024706"/>
            <a:ext cx="2454149" cy="3107732"/>
            <a:chOff x="8372395" y="-1103087"/>
            <a:chExt cx="2969520" cy="3760355"/>
          </a:xfrm>
        </p:grpSpPr>
        <p:sp>
          <p:nvSpPr>
            <p:cNvPr id="39" name="Parallelogramm 38">
              <a:extLst>
                <a:ext uri="{FF2B5EF4-FFF2-40B4-BE49-F238E27FC236}">
                  <a16:creationId xmlns:a16="http://schemas.microsoft.com/office/drawing/2014/main" id="{FE4F63D7-193C-4BF1-AA6A-0CC6255B54E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012AACF3-CD28-4F7B-9D0A-793661FA87CD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41" name="Bildplatzhalter 19">
            <a:extLst>
              <a:ext uri="{FF2B5EF4-FFF2-40B4-BE49-F238E27FC236}">
                <a16:creationId xmlns:a16="http://schemas.microsoft.com/office/drawing/2014/main" id="{6EC1D360-C4E2-4C91-AF9E-7AF1E6EC12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371983">
            <a:off x="9822213" y="3201538"/>
            <a:ext cx="1926005" cy="2027373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de-DE" noProof="0"/>
              <a:t>Ihr Foto einfügen oder ziehen und ablegen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-300000">
            <a:off x="963681" y="4376844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de-DE" noProof="0"/>
              <a:t>Fotobeschriftung</a:t>
            </a:r>
          </a:p>
        </p:txBody>
      </p:sp>
      <p:sp>
        <p:nvSpPr>
          <p:cNvPr id="42" name="Textplatzhalter 10">
            <a:extLst>
              <a:ext uri="{FF2B5EF4-FFF2-40B4-BE49-F238E27FC236}">
                <a16:creationId xmlns:a16="http://schemas.microsoft.com/office/drawing/2014/main" id="{04BE0EB4-E211-48E7-8CE9-238F14C8B1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80000">
            <a:off x="4369313" y="5528337"/>
            <a:ext cx="2079980" cy="247763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de-DE" noProof="0"/>
              <a:t>Fotobeschriftung</a:t>
            </a:r>
          </a:p>
        </p:txBody>
      </p:sp>
      <p:sp>
        <p:nvSpPr>
          <p:cNvPr id="43" name="Textplatzhalt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662" y="4210036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de-DE" noProof="0"/>
              <a:t>Fotobeschriftung</a:t>
            </a:r>
          </a:p>
        </p:txBody>
      </p:sp>
      <p:sp>
        <p:nvSpPr>
          <p:cNvPr id="44" name="Textplatzhalter 10">
            <a:extLst>
              <a:ext uri="{FF2B5EF4-FFF2-40B4-BE49-F238E27FC236}">
                <a16:creationId xmlns:a16="http://schemas.microsoft.com/office/drawing/2014/main" id="{2890AC8F-E5E5-4784-8192-85E10FEC1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-240000">
            <a:off x="9902901" y="5285017"/>
            <a:ext cx="1912579" cy="247763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de-DE" noProof="0"/>
              <a:t>Fotobeschriftung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88775">
            <a:off x="9437688" y="577850"/>
            <a:ext cx="2071687" cy="1335088"/>
          </a:xfrm>
          <a:prstGeom prst="wedgeRoundRectCallout">
            <a:avLst>
              <a:gd name="adj1" fmla="val -30641"/>
              <a:gd name="adj2" fmla="val 65354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Sag etwas!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FEE5F91-F850-4990-8BAE-FC47F35EF61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09436D6D-4FD1-4228-BC50-045577FE7D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C25069-8666-439B-A4BB-A10D9B15F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3009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Grafik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 dirty="0"/>
              <a:t>TEXTLAYOUT 02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636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ildplatzhalt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6" name="Grafik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 dirty="0"/>
              <a:t>TEXTLAYOUT 02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/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Grafik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65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de-DE" noProof="0" dirty="0"/>
              <a:t>VERGLEICH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TITEL ABSCHNITT 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extplatzhalt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Grafik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TITEL ABSCHNITT 2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Ellipse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49" name="Grafik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de-DE" noProof="0" dirty="0"/>
              <a:t>DIAGRAMMFOLIE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extplatzhalt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30 %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10 %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25 %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10 %</a:t>
            </a:r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20 %</a:t>
            </a:r>
          </a:p>
        </p:txBody>
      </p:sp>
      <p:sp>
        <p:nvSpPr>
          <p:cNvPr id="36" name="Textplatzhalt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5 %</a:t>
            </a:r>
          </a:p>
        </p:txBody>
      </p:sp>
      <p:sp>
        <p:nvSpPr>
          <p:cNvPr id="39" name="Textplatzhalt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 dirty="0" err="1"/>
              <a:t>Kategorietitel</a:t>
            </a:r>
            <a:endParaRPr lang="de-DE" noProof="0" dirty="0"/>
          </a:p>
        </p:txBody>
      </p:sp>
      <p:sp>
        <p:nvSpPr>
          <p:cNvPr id="19" name="Diagrammplatzhalt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grpSp>
        <p:nvGrpSpPr>
          <p:cNvPr id="41" name="Grafik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3" name="Grafik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4212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llipse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53" name="Grafik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de-DE" noProof="0" dirty="0"/>
              <a:t>TABELLENFOLIE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7" name="Textplatzhalt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8" name="Tabellenplatzhalt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Tabelle durch Klicken auf Symbol hinzufügen</a:t>
            </a:r>
            <a:endParaRPr lang="de-DE" noProof="0" dirty="0"/>
          </a:p>
        </p:txBody>
      </p:sp>
      <p:grpSp>
        <p:nvGrpSpPr>
          <p:cNvPr id="45" name="Grafik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50" name="Freihandform: Form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  <p:sp>
        <p:nvSpPr>
          <p:cNvPr id="3" name="Grafik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3204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Bild un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ildplatzhalt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6" name="Freihandform: Form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7" name="Freihandform: Form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5" name="Grafik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GROSSES BILD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21" name="Textplatzhalt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48" name="Freihandform: Form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6" name="Grafik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8" name="Medienplatzhalt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Mediaclip durch Klicken auf Symbol hinzufügen</a:t>
            </a:r>
            <a:endParaRPr lang="de-DE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FUSSZEILE HINZUFÜGEN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 dirty="0"/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ihandform: Form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 dirty="0"/>
              <a:t>FUSSZEILE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  <p:sldLayoutId id="2147483675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12955&amp;picture=drama-mask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pixabay.com/de/vectors/vorhang-b%C3%BChne-theater-filme-kino-152112/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ublicdomainpictures.net/en/view-image.php?image=212955&amp;picture=drama-mask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ublicdomainpictures.net/en/view-image.php?image=212955&amp;picture=drama-mask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264870B-1894-552E-D0F7-E14BEDF7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FUSSZEILE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7725BC-55BD-4D36-817D-E3066060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de-DE" noProof="0" smtClean="0"/>
              <a:pPr/>
              <a:t>1</a:t>
            </a:fld>
            <a:endParaRPr lang="de-DE" noProof="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F404EC3-0BDF-24B3-B012-B14C3E04FD14}"/>
              </a:ext>
            </a:extLst>
          </p:cNvPr>
          <p:cNvSpPr/>
          <p:nvPr/>
        </p:nvSpPr>
        <p:spPr>
          <a:xfrm>
            <a:off x="89733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DDB9E505-0E10-B582-968F-6299A2BD1FC2}"/>
              </a:ext>
            </a:extLst>
          </p:cNvPr>
          <p:cNvSpPr txBox="1">
            <a:spLocks/>
          </p:cNvSpPr>
          <p:nvPr/>
        </p:nvSpPr>
        <p:spPr>
          <a:xfrm>
            <a:off x="2942303" y="2439033"/>
            <a:ext cx="6486861" cy="13667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dirty="0">
                <a:latin typeface="Script MT Bold" panose="03040602040607080904" pitchFamily="66" charset="0"/>
              </a:rPr>
              <a:t>English Drama</a:t>
            </a:r>
            <a:endParaRPr lang="en-GB" sz="8000" dirty="0">
              <a:latin typeface="Script MT Bold" panose="03040602040607080904" pitchFamily="66" charset="0"/>
            </a:endParaRPr>
          </a:p>
        </p:txBody>
      </p:sp>
      <p:sp>
        <p:nvSpPr>
          <p:cNvPr id="14" name="Untertitel 5">
            <a:extLst>
              <a:ext uri="{FF2B5EF4-FFF2-40B4-BE49-F238E27FC236}">
                <a16:creationId xmlns:a16="http://schemas.microsoft.com/office/drawing/2014/main" id="{BF6027DA-3323-540D-CE97-5DA97D6D37B4}"/>
              </a:ext>
            </a:extLst>
          </p:cNvPr>
          <p:cNvSpPr txBox="1">
            <a:spLocks/>
          </p:cNvSpPr>
          <p:nvPr/>
        </p:nvSpPr>
        <p:spPr>
          <a:xfrm>
            <a:off x="3211331" y="3735592"/>
            <a:ext cx="5948806" cy="529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Differenzierungskurs in der Sek I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5D4FD2D-6CFF-B955-DD59-179F935F3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41671" y="4393500"/>
            <a:ext cx="1788444" cy="17884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08E0B1C-71A1-D5D7-5B06-E8679AD85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82390" y="0"/>
            <a:ext cx="12364123" cy="6954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79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468" y="818084"/>
            <a:ext cx="5259532" cy="782638"/>
          </a:xfrm>
        </p:spPr>
        <p:txBody>
          <a:bodyPr rtlCol="0">
            <a:normAutofit/>
          </a:bodyPr>
          <a:lstStyle/>
          <a:p>
            <a:pPr rtl="0"/>
            <a:r>
              <a:rPr lang="de-DE" dirty="0" err="1">
                <a:latin typeface="Script MT Bold" panose="03040602040607080904" pitchFamily="66" charset="0"/>
              </a:rPr>
              <a:t>What</a:t>
            </a:r>
            <a:r>
              <a:rPr lang="de-DE" dirty="0">
                <a:latin typeface="Script MT Bold" panose="03040602040607080904" pitchFamily="66" charset="0"/>
              </a:rPr>
              <a:t> </a:t>
            </a:r>
            <a:r>
              <a:rPr lang="de-DE" dirty="0" err="1">
                <a:latin typeface="Script MT Bold" panose="03040602040607080904" pitchFamily="66" charset="0"/>
              </a:rPr>
              <a:t>is</a:t>
            </a:r>
            <a:r>
              <a:rPr lang="de-DE" dirty="0">
                <a:latin typeface="Script MT Bold" panose="03040602040607080904" pitchFamily="66" charset="0"/>
              </a:rPr>
              <a:t> English Drama?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6947" y="5859097"/>
            <a:ext cx="9521073" cy="365125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rtl="0"/>
            <a:r>
              <a:rPr lang="de-DE" i="1" dirty="0"/>
              <a:t>Bilingualer Kurs</a:t>
            </a:r>
            <a:r>
              <a:rPr lang="de-DE" dirty="0"/>
              <a:t>: </a:t>
            </a:r>
            <a:r>
              <a:rPr lang="de-DE" i="1" dirty="0"/>
              <a:t>As </a:t>
            </a:r>
            <a:r>
              <a:rPr lang="de-DE" i="1" dirty="0" err="1"/>
              <a:t>much</a:t>
            </a:r>
            <a:r>
              <a:rPr lang="de-DE" i="1" dirty="0"/>
              <a:t> English </a:t>
            </a:r>
            <a:r>
              <a:rPr lang="de-DE" i="1" dirty="0" err="1"/>
              <a:t>as</a:t>
            </a:r>
            <a:r>
              <a:rPr lang="de-DE" i="1" dirty="0"/>
              <a:t> possible –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much</a:t>
            </a:r>
            <a:r>
              <a:rPr lang="de-DE" i="1" dirty="0"/>
              <a:t> German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necessary</a:t>
            </a:r>
            <a:r>
              <a:rPr lang="de-DE" i="1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468" y="2047863"/>
            <a:ext cx="4548187" cy="2916952"/>
          </a:xfrm>
        </p:spPr>
        <p:txBody>
          <a:bodyPr rtlCol="0">
            <a:noAutofit/>
          </a:bodyPr>
          <a:lstStyle/>
          <a:p>
            <a:pPr rtl="0"/>
            <a:r>
              <a:rPr lang="de-DE" sz="2000" dirty="0"/>
              <a:t>Spaß an der englischen Sprache verknüpft mit dem Darstellenden Spiel </a:t>
            </a:r>
          </a:p>
          <a:p>
            <a:pPr rtl="0"/>
            <a:r>
              <a:rPr lang="de-DE" sz="2000" dirty="0"/>
              <a:t>vielfältige, motivierende Erfahrungsfelder und Lerneffekte </a:t>
            </a:r>
          </a:p>
          <a:p>
            <a:pPr rtl="0"/>
            <a:r>
              <a:rPr lang="de-DE" sz="2000" dirty="0"/>
              <a:t>hoher Praxisanteil </a:t>
            </a:r>
          </a:p>
          <a:p>
            <a:pPr rtl="0"/>
            <a:r>
              <a:rPr lang="de-DE" sz="2000" dirty="0"/>
              <a:t>Erwerb, Erweiterung und Vertiefung von Theatergrundlagen</a:t>
            </a:r>
          </a:p>
          <a:p>
            <a:pPr rtl="0"/>
            <a:r>
              <a:rPr lang="de-DE" sz="2000" dirty="0"/>
              <a:t>Präsenz, Sprechfähigkeit und Selbstvertrauen werden gestärkt </a:t>
            </a:r>
          </a:p>
          <a:p>
            <a:pPr rtl="0"/>
            <a:r>
              <a:rPr lang="de-DE" sz="2000" dirty="0"/>
              <a:t>Theaterbesuche 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742" y="5210026"/>
            <a:ext cx="3908793" cy="365125"/>
          </a:xfrm>
        </p:spPr>
        <p:txBody>
          <a:bodyPr rtlCol="0"/>
          <a:lstStyle/>
          <a:p>
            <a:pPr rtl="0"/>
            <a:r>
              <a:rPr lang="de-DE" dirty="0"/>
              <a:t>Karl-Ziegler-Schule</a:t>
            </a:r>
          </a:p>
        </p:txBody>
      </p:sp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0B756A85-CD3E-5564-7C08-F51F8D2D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687">
            <a:off x="6167796" y="149821"/>
            <a:ext cx="1184255" cy="89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platzhalter 31" descr="Ein Bild, das Theater, Zentrum für darstellende Künste, Hörsaal, Unterhaltung enthält.&#10;&#10;Automatisch generierte Beschreibung">
            <a:extLst>
              <a:ext uri="{FF2B5EF4-FFF2-40B4-BE49-F238E27FC236}">
                <a16:creationId xmlns:a16="http://schemas.microsoft.com/office/drawing/2014/main" id="{B4B7AC3C-9507-791C-2F8F-17F099B5F2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4172" r="24172"/>
          <a:stretch>
            <a:fillRect/>
          </a:stretch>
        </p:blipFill>
        <p:spPr>
          <a:xfrm>
            <a:off x="1449388" y="203200"/>
            <a:ext cx="3895725" cy="5656263"/>
          </a:xfrm>
        </p:spPr>
      </p:pic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de-DE" sz="6000" dirty="0">
                <a:latin typeface="Script MT Bold" panose="03040602040607080904" pitchFamily="66" charset="0"/>
              </a:rPr>
              <a:t>Arbeitsweise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D2790B-AC76-457A-BCB5-3E68F230E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1115" y="2632500"/>
            <a:ext cx="4490570" cy="701675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de-DE" sz="2500" dirty="0"/>
              <a:t>ganzheitlicher körper- und bewegungsorientierter Ansatz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F8E1FB-FE5C-46BC-83C4-88721E70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115" y="6446683"/>
            <a:ext cx="3908793" cy="365125"/>
          </a:xfrm>
        </p:spPr>
        <p:txBody>
          <a:bodyPr rtlCol="0"/>
          <a:lstStyle/>
          <a:p>
            <a:pPr rtl="0"/>
            <a:r>
              <a:rPr lang="de-DE" dirty="0"/>
              <a:t>Karl-Ziegler-Schule 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BFA19C0-1CD4-B480-4991-C9CB6B26D2E3}"/>
              </a:ext>
            </a:extLst>
          </p:cNvPr>
          <p:cNvSpPr txBox="1">
            <a:spLocks/>
          </p:cNvSpPr>
          <p:nvPr/>
        </p:nvSpPr>
        <p:spPr>
          <a:xfrm>
            <a:off x="793652" y="3588265"/>
            <a:ext cx="4490571" cy="889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500" dirty="0"/>
              <a:t>aktivierende Text- und Vokabelarbeit 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9FA745F-409C-5F0F-FF57-78357026AA63}"/>
              </a:ext>
            </a:extLst>
          </p:cNvPr>
          <p:cNvSpPr txBox="1">
            <a:spLocks/>
          </p:cNvSpPr>
          <p:nvPr/>
        </p:nvSpPr>
        <p:spPr>
          <a:xfrm>
            <a:off x="811115" y="4725314"/>
            <a:ext cx="5284886" cy="20148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dash"/>
          </a:ln>
        </p:spPr>
        <p:txBody>
          <a:bodyPr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39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de-DE" sz="39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Leistungsüberprüfungen: </a:t>
            </a:r>
          </a:p>
          <a:p>
            <a:pPr marL="285750" indent="-285750">
              <a:buFontTx/>
              <a:buChar char="-"/>
            </a:pPr>
            <a:r>
              <a:rPr lang="de-DE" sz="3200" dirty="0">
                <a:solidFill>
                  <a:schemeClr val="tx1"/>
                </a:solidFill>
              </a:rPr>
              <a:t>pro Halbjahr zwei Klassenarbeiten </a:t>
            </a:r>
          </a:p>
          <a:p>
            <a:pPr marL="285750" indent="-285750">
              <a:buFontTx/>
              <a:buChar char="-"/>
            </a:pPr>
            <a:r>
              <a:rPr lang="de-DE" sz="3200" dirty="0">
                <a:solidFill>
                  <a:schemeClr val="tx1"/>
                </a:solidFill>
              </a:rPr>
              <a:t>pro Schuljahr eine Projektpräsentation  </a:t>
            </a:r>
          </a:p>
        </p:txBody>
      </p:sp>
      <p:pic>
        <p:nvPicPr>
          <p:cNvPr id="12" name="Bildplatzhalter 11" descr="Ein Bild, das Kleidung, Person, Schuhwerk, Jeans enthält.&#10;&#10;Automatisch generierte Beschreibung">
            <a:extLst>
              <a:ext uri="{FF2B5EF4-FFF2-40B4-BE49-F238E27FC236}">
                <a16:creationId xmlns:a16="http://schemas.microsoft.com/office/drawing/2014/main" id="{1619F51A-934C-444E-90C3-C3E086D3044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34" r="134"/>
          <a:stretch>
            <a:fillRect/>
          </a:stretch>
        </p:blipFill>
        <p:spPr>
          <a:xfrm>
            <a:off x="5660934" y="1365244"/>
            <a:ext cx="6421408" cy="3438427"/>
          </a:xfrm>
        </p:spPr>
      </p:pic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7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de-DE" sz="5000" dirty="0">
                <a:latin typeface="Script MT Bold" panose="03040602040607080904" pitchFamily="66" charset="0"/>
              </a:rPr>
              <a:t>Kursinhalte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5C6D235-86D2-43F6-A7D1-0DD3DC936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365125"/>
          </a:xfrm>
        </p:spPr>
        <p:txBody>
          <a:bodyPr rtlCol="0"/>
          <a:lstStyle/>
          <a:p>
            <a:pPr rtl="0"/>
            <a:r>
              <a:rPr lang="de-DE" sz="2500" dirty="0"/>
              <a:t>Jahrgang 9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066" y="2522537"/>
            <a:ext cx="4365625" cy="36512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de-DE" dirty="0"/>
              <a:t>1. Halbjahr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CA970E-796E-4258-8457-D1CEF7B4B86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79986" y="2995612"/>
            <a:ext cx="4365625" cy="2333625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de-DE" sz="2000" b="1" dirty="0"/>
              <a:t>Spielbereitschaft</a:t>
            </a:r>
            <a:r>
              <a:rPr lang="de-DE" sz="2000" dirty="0"/>
              <a:t> wecken: Spiel- und Präsentationshemmungen abbauen, Gruppenbildung, Theaterregeln </a:t>
            </a:r>
          </a:p>
          <a:p>
            <a:pPr marL="0" indent="0" rtl="0">
              <a:buNone/>
            </a:pPr>
            <a:endParaRPr lang="de-DE" sz="2000" dirty="0"/>
          </a:p>
          <a:p>
            <a:pPr marL="0" indent="0" rtl="0">
              <a:buNone/>
            </a:pPr>
            <a:r>
              <a:rPr lang="de-DE" sz="2000" b="1" dirty="0"/>
              <a:t>Die Sprache des Theaters </a:t>
            </a:r>
            <a:r>
              <a:rPr lang="de-DE" sz="2000" dirty="0"/>
              <a:t>– Fachbegriffe erfassen und erklären </a:t>
            </a:r>
          </a:p>
          <a:p>
            <a:pPr marL="0" indent="0" rtl="0">
              <a:buNone/>
            </a:pPr>
            <a:endParaRPr lang="de-DE" sz="2000" dirty="0"/>
          </a:p>
          <a:p>
            <a:pPr marL="0" indent="0" rtl="0">
              <a:buNone/>
            </a:pPr>
            <a:r>
              <a:rPr lang="de-DE" sz="2000" b="1" dirty="0"/>
              <a:t>Spielpraxis</a:t>
            </a:r>
            <a:r>
              <a:rPr lang="de-DE" sz="2000" dirty="0"/>
              <a:t> - in Improvisationen Darstellungsmittel des Theaters erkunden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3AB4F18-AE38-4488-9473-A828459DA8A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973985" y="2460502"/>
            <a:ext cx="4365625" cy="36512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de-DE" dirty="0"/>
              <a:t>2. Halbjahr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63B63A5-075F-4429-8F7A-8E50D34971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2865561"/>
            <a:ext cx="4365625" cy="2333625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de-DE" sz="2000" b="1" dirty="0"/>
              <a:t>Szenische Gestaltung</a:t>
            </a:r>
            <a:r>
              <a:rPr lang="de-DE" sz="2000" dirty="0"/>
              <a:t>: Kennenlernen von Drama </a:t>
            </a:r>
            <a:r>
              <a:rPr lang="de-DE" sz="2000" dirty="0" err="1"/>
              <a:t>Techniques</a:t>
            </a:r>
            <a:r>
              <a:rPr lang="de-DE" sz="2000" dirty="0"/>
              <a:t> (Stimme, Klang, Raum, Text, Rolle)</a:t>
            </a:r>
          </a:p>
          <a:p>
            <a:pPr marL="0" indent="0" rtl="0">
              <a:buNone/>
            </a:pPr>
            <a:endParaRPr lang="de-DE" sz="2000" dirty="0"/>
          </a:p>
          <a:p>
            <a:pPr marL="0" indent="0" rtl="0">
              <a:buNone/>
            </a:pPr>
            <a:r>
              <a:rPr lang="de-DE" sz="2000" b="1" dirty="0"/>
              <a:t>Inszenieren und Beurteilen von Szenen</a:t>
            </a:r>
            <a:r>
              <a:rPr lang="de-DE" sz="2000" dirty="0"/>
              <a:t>: Erprobung der Darstellungsmittel im Rahmen von eigenen Szenen (z.B. angebunden an Themen des Englischunterrichts) </a:t>
            </a:r>
          </a:p>
          <a:p>
            <a:pPr marL="0" indent="0" rtl="0">
              <a:buNone/>
            </a:pPr>
            <a:endParaRPr lang="de-DE" sz="2000" dirty="0"/>
          </a:p>
          <a:p>
            <a:pPr marL="0" indent="0" rtl="0">
              <a:buNone/>
            </a:pPr>
            <a:r>
              <a:rPr lang="de-DE" sz="2000" b="1" dirty="0"/>
              <a:t>Präsentation</a:t>
            </a:r>
            <a:r>
              <a:rPr lang="de-DE" sz="2000" dirty="0"/>
              <a:t> vor Publikum und Beurteilung der Wirkung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10EC44C-D7B3-E53F-8274-DE6CAD2E9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5167" y="0"/>
            <a:ext cx="2398197" cy="23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de-DE" sz="5000" dirty="0">
                <a:latin typeface="Script MT Bold" panose="03040602040607080904" pitchFamily="66" charset="0"/>
              </a:rPr>
              <a:t>Kursinhalte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5C6D235-86D2-43F6-A7D1-0DD3DC936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365125"/>
          </a:xfrm>
        </p:spPr>
        <p:txBody>
          <a:bodyPr rtlCol="0"/>
          <a:lstStyle/>
          <a:p>
            <a:pPr rtl="0"/>
            <a:r>
              <a:rPr lang="de-DE" sz="2500" dirty="0"/>
              <a:t>Jahrgang 10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066" y="2522537"/>
            <a:ext cx="4365625" cy="36512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de-DE" dirty="0"/>
              <a:t>1. Halbjahr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CA970E-796E-4258-8457-D1CEF7B4B866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de-DE" sz="2000" b="1" dirty="0"/>
              <a:t>Erweiterung und Vertiefung </a:t>
            </a:r>
            <a:r>
              <a:rPr lang="de-DE" sz="2000" dirty="0"/>
              <a:t>der Fähigkeiten vor und auf der Bühne: Bühnenpräsenz Einsatz von Körper und Stimme; Feedbackkultur </a:t>
            </a:r>
          </a:p>
          <a:p>
            <a:pPr marL="0" indent="0" rtl="0">
              <a:buNone/>
            </a:pPr>
            <a:endParaRPr lang="de-DE" sz="2000" dirty="0"/>
          </a:p>
          <a:p>
            <a:pPr marL="0" indent="0" rtl="0">
              <a:buNone/>
            </a:pPr>
            <a:r>
              <a:rPr lang="de-DE" sz="2000" dirty="0"/>
              <a:t>wenn möglich: Besuch (englischsprachiger) Theaterstücke (in der Schule und der Region)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3AB4F18-AE38-4488-9473-A828459DA8A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973985" y="2460502"/>
            <a:ext cx="4365625" cy="36512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de-DE" dirty="0"/>
              <a:t>2. Halbjahr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63B63A5-075F-4429-8F7A-8E50D34971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rtl="0">
              <a:buNone/>
            </a:pPr>
            <a:r>
              <a:rPr lang="de-DE" sz="2000" b="1" dirty="0"/>
              <a:t>Inszenierung</a:t>
            </a:r>
            <a:r>
              <a:rPr lang="de-DE" sz="2000" dirty="0"/>
              <a:t> eines Stückes als Kursabschlusspräsentation (Eigenproduktion / Stück) </a:t>
            </a:r>
          </a:p>
          <a:p>
            <a:pPr marL="0" indent="0" rtl="0">
              <a:buNone/>
            </a:pPr>
            <a:endParaRPr lang="de-DE" sz="2000" b="1" dirty="0"/>
          </a:p>
          <a:p>
            <a:pPr marL="0" indent="0" rtl="0">
              <a:buNone/>
            </a:pPr>
            <a:r>
              <a:rPr lang="de-DE" sz="2000" b="1" dirty="0"/>
              <a:t>Beurteilung </a:t>
            </a:r>
            <a:r>
              <a:rPr lang="de-DE" sz="2000" dirty="0"/>
              <a:t>der Wirkung</a:t>
            </a:r>
          </a:p>
          <a:p>
            <a:pPr marL="0" indent="0" rtl="0">
              <a:buNone/>
            </a:pPr>
            <a:endParaRPr lang="de-DE" sz="2000" dirty="0"/>
          </a:p>
          <a:p>
            <a:pPr marL="0" indent="0" rtl="0">
              <a:buNone/>
            </a:pPr>
            <a:r>
              <a:rPr lang="de-DE" sz="2000" dirty="0"/>
              <a:t>Präsentation Kulturabend; Besuch der Mülheimer Schultheatertage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224B242-771C-0AA5-0C41-ABFF24636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5167" y="0"/>
            <a:ext cx="2398197" cy="23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872" y="846442"/>
            <a:ext cx="5414128" cy="782638"/>
          </a:xfrm>
        </p:spPr>
        <p:txBody>
          <a:bodyPr rtlCol="0">
            <a:noAutofit/>
          </a:bodyPr>
          <a:lstStyle/>
          <a:p>
            <a:pPr rtl="0"/>
            <a:r>
              <a:rPr lang="de-DE" sz="5000">
                <a:latin typeface="Script MT Bold" panose="03040602040607080904" pitchFamily="66" charset="0"/>
              </a:rPr>
              <a:t>Who should join us? </a:t>
            </a:r>
            <a:endParaRPr lang="de-DE" sz="5000" dirty="0">
              <a:latin typeface="Script MT Bold" panose="03040602040607080904" pitchFamily="66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7773" y="2381922"/>
            <a:ext cx="5151976" cy="2351224"/>
          </a:xfrm>
        </p:spPr>
        <p:txBody>
          <a:bodyPr rtlCol="0">
            <a:noAutofit/>
          </a:bodyPr>
          <a:lstStyle/>
          <a:p>
            <a:pPr rtl="0"/>
            <a:r>
              <a:rPr lang="de-DE" sz="2500"/>
              <a:t>Lust am Theaterspiel</a:t>
            </a:r>
          </a:p>
          <a:p>
            <a:pPr rtl="0"/>
            <a:endParaRPr lang="de-DE" sz="2500"/>
          </a:p>
          <a:p>
            <a:pPr rtl="0"/>
            <a:r>
              <a:rPr lang="de-DE" sz="2500"/>
              <a:t>Zusammenarbeit in Projekten /Gruppen</a:t>
            </a:r>
          </a:p>
          <a:p>
            <a:pPr marL="0" indent="0" rtl="0">
              <a:buNone/>
            </a:pPr>
            <a:r>
              <a:rPr lang="de-DE" sz="2500"/>
              <a:t> </a:t>
            </a:r>
          </a:p>
          <a:p>
            <a:pPr rtl="0"/>
            <a:r>
              <a:rPr lang="de-DE" sz="2500"/>
              <a:t>Spaß am Sprechen und Schreiben über Gestaltungsmittel oder Inszenierungen</a:t>
            </a:r>
            <a:endParaRPr lang="de-DE" sz="25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/>
              <a:t>Karl-Ziegler-Schule</a:t>
            </a:r>
            <a:endParaRPr lang="de-DE" dirty="0"/>
          </a:p>
        </p:txBody>
      </p:sp>
      <p:pic>
        <p:nvPicPr>
          <p:cNvPr id="15" name="Bildplatzhalter 14" descr="Ein Bild, das Kleidung, Person, Schuhwerk, Personengruppe enthält.&#10;&#10;Automatisch generierte Beschreibung">
            <a:extLst>
              <a:ext uri="{FF2B5EF4-FFF2-40B4-BE49-F238E27FC236}">
                <a16:creationId xmlns:a16="http://schemas.microsoft.com/office/drawing/2014/main" id="{3EFF1DA5-7E90-2E96-5E2D-AB952838F9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4208" r="24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0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dplatzhalter 29" descr="Nahaufnahme eines Stuhls">
            <a:extLst>
              <a:ext uri="{FF2B5EF4-FFF2-40B4-BE49-F238E27FC236}">
                <a16:creationId xmlns:a16="http://schemas.microsoft.com/office/drawing/2014/main" id="{3E1EAD92-1A5E-46E0-81ED-A23E2CA5C4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4" name="Gruppieren 13" title="Papierbilderrahmen">
            <a:extLst>
              <a:ext uri="{FF2B5EF4-FFF2-40B4-BE49-F238E27FC236}">
                <a16:creationId xmlns:a16="http://schemas.microsoft.com/office/drawing/2014/main" id="{44DC4A05-6B88-40B9-962D-5A44987E7A80}"/>
              </a:ext>
            </a:extLst>
          </p:cNvPr>
          <p:cNvGrpSpPr/>
          <p:nvPr/>
        </p:nvGrpSpPr>
        <p:grpSpPr>
          <a:xfrm rot="21295767">
            <a:off x="695279" y="850375"/>
            <a:ext cx="5056880" cy="5515965"/>
            <a:chOff x="4636201" y="-1745975"/>
            <a:chExt cx="3474160" cy="4337342"/>
          </a:xfrm>
        </p:grpSpPr>
        <p:sp>
          <p:nvSpPr>
            <p:cNvPr id="15" name="Parallelogramm 14">
              <a:extLst>
                <a:ext uri="{FF2B5EF4-FFF2-40B4-BE49-F238E27FC236}">
                  <a16:creationId xmlns:a16="http://schemas.microsoft.com/office/drawing/2014/main" id="{9F3C8751-4F98-45AF-A255-C8DBCE4F4940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16" name="Rechteck: Abgerundete Ecken 15" descr="Bilderrahmen">
              <a:extLst>
                <a:ext uri="{FF2B5EF4-FFF2-40B4-BE49-F238E27FC236}">
                  <a16:creationId xmlns:a16="http://schemas.microsoft.com/office/drawing/2014/main" id="{2991FA87-0936-41CA-B318-5E60CC848798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grpSp>
        <p:nvGrpSpPr>
          <p:cNvPr id="23" name="Gruppieren 22" title="Papierbilderrahmen">
            <a:extLst>
              <a:ext uri="{FF2B5EF4-FFF2-40B4-BE49-F238E27FC236}">
                <a16:creationId xmlns:a16="http://schemas.microsoft.com/office/drawing/2014/main" id="{246C71B6-1F3E-4ECE-A5B9-7327585B7053}"/>
              </a:ext>
            </a:extLst>
          </p:cNvPr>
          <p:cNvGrpSpPr/>
          <p:nvPr/>
        </p:nvGrpSpPr>
        <p:grpSpPr>
          <a:xfrm>
            <a:off x="7358601" y="1791093"/>
            <a:ext cx="2736000" cy="3519474"/>
            <a:chOff x="4636201" y="-1745975"/>
            <a:chExt cx="3474160" cy="4337342"/>
          </a:xfrm>
        </p:grpSpPr>
        <p:sp>
          <p:nvSpPr>
            <p:cNvPr id="24" name="Parallelogramm 23">
              <a:extLst>
                <a:ext uri="{FF2B5EF4-FFF2-40B4-BE49-F238E27FC236}">
                  <a16:creationId xmlns:a16="http://schemas.microsoft.com/office/drawing/2014/main" id="{241BC439-F1E5-43D5-8B94-93321A73B30B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25" name="Rechteck: Abgerundete Ecken 24" descr="Bilderrahmen">
              <a:extLst>
                <a:ext uri="{FF2B5EF4-FFF2-40B4-BE49-F238E27FC236}">
                  <a16:creationId xmlns:a16="http://schemas.microsoft.com/office/drawing/2014/main" id="{A6F097F2-D267-46BA-AFC6-76D7D422108C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grpSp>
        <p:nvGrpSpPr>
          <p:cNvPr id="26" name="Gruppieren 25" title="Papierbilderrahmen">
            <a:extLst>
              <a:ext uri="{FF2B5EF4-FFF2-40B4-BE49-F238E27FC236}">
                <a16:creationId xmlns:a16="http://schemas.microsoft.com/office/drawing/2014/main" id="{09ACB5D1-3120-4A92-B995-F44AF936EB5D}"/>
              </a:ext>
            </a:extLst>
          </p:cNvPr>
          <p:cNvGrpSpPr/>
          <p:nvPr/>
        </p:nvGrpSpPr>
        <p:grpSpPr>
          <a:xfrm rot="21371983">
            <a:off x="9483025" y="3024681"/>
            <a:ext cx="2442028" cy="2765304"/>
            <a:chOff x="8387062" y="-1103087"/>
            <a:chExt cx="2954853" cy="3346017"/>
          </a:xfrm>
        </p:grpSpPr>
        <p:sp>
          <p:nvSpPr>
            <p:cNvPr id="27" name="Parallelogramm 26">
              <a:extLst>
                <a:ext uri="{FF2B5EF4-FFF2-40B4-BE49-F238E27FC236}">
                  <a16:creationId xmlns:a16="http://schemas.microsoft.com/office/drawing/2014/main" id="{AA1F842C-6D95-415B-AE49-DE17209DACEE}"/>
                </a:ext>
              </a:extLst>
            </p:cNvPr>
            <p:cNvSpPr/>
            <p:nvPr userDrawn="1"/>
          </p:nvSpPr>
          <p:spPr>
            <a:xfrm rot="16200000" flipH="1">
              <a:off x="8452389" y="-565174"/>
              <a:ext cx="2742777" cy="2873431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28" name="Rechteck: Abgerundete Ecken 27" descr="Bilderrahmen">
              <a:extLst>
                <a:ext uri="{FF2B5EF4-FFF2-40B4-BE49-F238E27FC236}">
                  <a16:creationId xmlns:a16="http://schemas.microsoft.com/office/drawing/2014/main" id="{6C650338-3E18-432E-8D96-8C8E759D614E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B2309E8-00AD-4C8A-B916-190363E157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-300000">
            <a:off x="1106500" y="5233351"/>
            <a:ext cx="4159845" cy="49530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Frau </a:t>
            </a:r>
            <a:r>
              <a:rPr lang="de-DE" dirty="0" err="1"/>
              <a:t>Hoth</a:t>
            </a:r>
            <a:r>
              <a:rPr lang="de-DE" dirty="0"/>
              <a:t>, Frau Schepers, Frau Kappen</a:t>
            </a:r>
          </a:p>
        </p:txBody>
      </p:sp>
      <p:sp>
        <p:nvSpPr>
          <p:cNvPr id="12" name="Textplatzhalter 11" descr="Popup-Grafik">
            <a:extLst>
              <a:ext uri="{FF2B5EF4-FFF2-40B4-BE49-F238E27FC236}">
                <a16:creationId xmlns:a16="http://schemas.microsoft.com/office/drawing/2014/main" id="{1D806FAE-80FD-4B16-BC8C-CC6A0513CF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288775">
            <a:off x="4497411" y="374973"/>
            <a:ext cx="2736835" cy="1690786"/>
          </a:xfrm>
          <a:prstGeom prst="wedgeRoundRectCallout">
            <a:avLst>
              <a:gd name="adj1" fmla="val -43796"/>
              <a:gd name="adj2" fmla="val 71623"/>
              <a:gd name="adj3" fmla="val 16667"/>
            </a:avLst>
          </a:prstGeom>
        </p:spPr>
        <p:txBody>
          <a:bodyPr rtlCol="0">
            <a:normAutofit/>
          </a:bodyPr>
          <a:lstStyle/>
          <a:p>
            <a:pPr rtl="0"/>
            <a:r>
              <a:rPr lang="de-DE" sz="3000" noProof="1"/>
              <a:t>Ready for English Drama?</a:t>
            </a:r>
          </a:p>
        </p:txBody>
      </p:sp>
      <p:sp>
        <p:nvSpPr>
          <p:cNvPr id="37" name="Titel 36" hidden="1">
            <a:extLst>
              <a:ext uri="{FF2B5EF4-FFF2-40B4-BE49-F238E27FC236}">
                <a16:creationId xmlns:a16="http://schemas.microsoft.com/office/drawing/2014/main" id="{F440202E-B31B-4890-B8BD-C417227D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de-DE"/>
              <a:t>Folie 2</a:t>
            </a:r>
            <a:endParaRPr lang="de-DE" dirty="0"/>
          </a:p>
        </p:txBody>
      </p:sp>
      <p:pic>
        <p:nvPicPr>
          <p:cNvPr id="46" name="Bildplatzhalter 45">
            <a:extLst>
              <a:ext uri="{FF2B5EF4-FFF2-40B4-BE49-F238E27FC236}">
                <a16:creationId xmlns:a16="http://schemas.microsoft.com/office/drawing/2014/main" id="{5EE85A26-0755-9D31-CAF1-D7A555DA40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14375" r="14375"/>
          <a:stretch/>
        </p:blipFill>
        <p:spPr>
          <a:xfrm rot="10523312">
            <a:off x="9822213" y="3201538"/>
            <a:ext cx="1926005" cy="2027373"/>
          </a:xfrm>
        </p:spPr>
      </p:pic>
      <p:pic>
        <p:nvPicPr>
          <p:cNvPr id="51" name="Bildplatzhalter 50">
            <a:extLst>
              <a:ext uri="{FF2B5EF4-FFF2-40B4-BE49-F238E27FC236}">
                <a16:creationId xmlns:a16="http://schemas.microsoft.com/office/drawing/2014/main" id="{EC6EBE1F-3B87-BA86-1EA6-0EF57BE6D7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14375" r="14375"/>
          <a:stretch/>
        </p:blipFill>
        <p:spPr>
          <a:xfrm rot="10800000">
            <a:off x="7559004" y="1997495"/>
            <a:ext cx="2180674" cy="2295446"/>
          </a:xfrm>
        </p:spPr>
      </p:pic>
      <p:grpSp>
        <p:nvGrpSpPr>
          <p:cNvPr id="56" name="Gruppieren 55" title="Papierbilderrahmen">
            <a:extLst>
              <a:ext uri="{FF2B5EF4-FFF2-40B4-BE49-F238E27FC236}">
                <a16:creationId xmlns:a16="http://schemas.microsoft.com/office/drawing/2014/main" id="{AEAFE0A0-5E09-C321-3671-0E0589EE6028}"/>
              </a:ext>
            </a:extLst>
          </p:cNvPr>
          <p:cNvGrpSpPr/>
          <p:nvPr/>
        </p:nvGrpSpPr>
        <p:grpSpPr>
          <a:xfrm rot="564628">
            <a:off x="9525501" y="287959"/>
            <a:ext cx="2299228" cy="2658835"/>
            <a:chOff x="4636201" y="-1745975"/>
            <a:chExt cx="3474160" cy="4337342"/>
          </a:xfrm>
        </p:grpSpPr>
        <p:sp>
          <p:nvSpPr>
            <p:cNvPr id="57" name="Parallelogramm 56">
              <a:extLst>
                <a:ext uri="{FF2B5EF4-FFF2-40B4-BE49-F238E27FC236}">
                  <a16:creationId xmlns:a16="http://schemas.microsoft.com/office/drawing/2014/main" id="{769C0B43-9392-D108-7743-8C9DFF27224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58" name="Rechteck: Abgerundete Ecken 24" descr="Bilderrahmen">
              <a:extLst>
                <a:ext uri="{FF2B5EF4-FFF2-40B4-BE49-F238E27FC236}">
                  <a16:creationId xmlns:a16="http://schemas.microsoft.com/office/drawing/2014/main" id="{6C9F601B-ADDA-09AE-33BA-E59DDAB973EC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pic>
        <p:nvPicPr>
          <p:cNvPr id="59" name="Bildplatzhalter 8">
            <a:extLst>
              <a:ext uri="{FF2B5EF4-FFF2-40B4-BE49-F238E27FC236}">
                <a16:creationId xmlns:a16="http://schemas.microsoft.com/office/drawing/2014/main" id="{E97F87DB-49BC-A93D-B6CC-F567931CAB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997" r="17997"/>
          <a:stretch/>
        </p:blipFill>
        <p:spPr>
          <a:xfrm rot="5962311">
            <a:off x="9847572" y="325864"/>
            <a:ext cx="1599253" cy="18739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</p:pic>
      <p:pic>
        <p:nvPicPr>
          <p:cNvPr id="17" name="Bildplatzhalter 16" descr="Ein Bild, das Kleidung, Person, draußen, Lächeln enthält.&#10;&#10;Automatisch generierte Beschreibung">
            <a:extLst>
              <a:ext uri="{FF2B5EF4-FFF2-40B4-BE49-F238E27FC236}">
                <a16:creationId xmlns:a16="http://schemas.microsoft.com/office/drawing/2014/main" id="{790C6505-207F-014A-D758-645739948F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9"/>
          <a:srcRect l="14361" t="11918" r="14361"/>
          <a:stretch/>
        </p:blipFill>
        <p:spPr>
          <a:xfrm rot="21295767">
            <a:off x="1097433" y="1648829"/>
            <a:ext cx="3490320" cy="3236155"/>
          </a:xfrm>
        </p:spPr>
      </p:pic>
    </p:spTree>
    <p:extLst>
      <p:ext uri="{BB962C8B-B14F-4D97-AF65-F5344CB8AC3E}">
        <p14:creationId xmlns:p14="http://schemas.microsoft.com/office/powerpoint/2010/main" val="109778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2" grpId="1" uiExpand="1" build="p" animBg="1"/>
    </p:bldLst>
  </p:timing>
</p:sld>
</file>

<file path=ppt/theme/theme1.xml><?xml version="1.0" encoding="utf-8"?>
<a:theme xmlns:a="http://schemas.openxmlformats.org/drawingml/2006/main" name="Office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26_TF55923798.potx" id="{39C2201A-885D-4CCE-B722-C841BF9CACAF}" vid="{6BC25AD3-4E00-4AFF-A490-DEF1250C172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ec5493-820a-40f1-a2c3-697f6e24273b">
      <Terms xmlns="http://schemas.microsoft.com/office/infopath/2007/PartnerControls"/>
    </lcf76f155ced4ddcb4097134ff3c332f>
    <TaxCatchAll xmlns="d26fe363-7272-4587-8505-ec2ae26228c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8D2039B2D48C498FF9E835F4C92F66" ma:contentTypeVersion="16" ma:contentTypeDescription="Ein neues Dokument erstellen." ma:contentTypeScope="" ma:versionID="8b575cc4be10a432c4183aad3d55108c">
  <xsd:schema xmlns:xsd="http://www.w3.org/2001/XMLSchema" xmlns:xs="http://www.w3.org/2001/XMLSchema" xmlns:p="http://schemas.microsoft.com/office/2006/metadata/properties" xmlns:ns2="4fec5493-820a-40f1-a2c3-697f6e24273b" xmlns:ns3="d26fe363-7272-4587-8505-ec2ae26228cb" targetNamespace="http://schemas.microsoft.com/office/2006/metadata/properties" ma:root="true" ma:fieldsID="673b364ea0ff798df8aee721ee0460ea" ns2:_="" ns3:_="">
    <xsd:import namespace="4fec5493-820a-40f1-a2c3-697f6e24273b"/>
    <xsd:import namespace="d26fe363-7272-4587-8505-ec2ae26228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c5493-820a-40f1-a2c3-697f6e242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3180b8d3-b3fe-4990-8052-e771dbab31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fe363-7272-4587-8505-ec2ae26228c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80247df-c59d-496f-ac42-3803e9df1ec5}" ma:internalName="TaxCatchAll" ma:showField="CatchAllData" ma:web="d26fe363-7272-4587-8505-ec2ae26228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024DF7-0783-4549-86B7-A48B29FBA9C2}">
  <ds:schemaRefs>
    <ds:schemaRef ds:uri="http://schemas.microsoft.com/office/2006/documentManagement/types"/>
    <ds:schemaRef ds:uri="d26fe363-7272-4587-8505-ec2ae26228cb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fec5493-820a-40f1-a2c3-697f6e24273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1A8A610-829A-4716-A819-1B7BCD3B7F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ec5493-820a-40f1-a2c3-697f6e24273b"/>
    <ds:schemaRef ds:uri="d26fe363-7272-4587-8505-ec2ae26228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tf55923798_win32</Template>
  <TotalTime>0</TotalTime>
  <Words>280</Words>
  <Application>Microsoft Macintosh PowerPoint</Application>
  <PresentationFormat>Breitbild</PresentationFormat>
  <Paragraphs>63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Script MT Bold</vt:lpstr>
      <vt:lpstr>Times New Roman</vt:lpstr>
      <vt:lpstr>Office-Design</vt:lpstr>
      <vt:lpstr>PowerPoint-Präsentation</vt:lpstr>
      <vt:lpstr>What is English Drama? </vt:lpstr>
      <vt:lpstr>Arbeitsweise</vt:lpstr>
      <vt:lpstr>Kursinhalte</vt:lpstr>
      <vt:lpstr>Kursinhalte</vt:lpstr>
      <vt:lpstr>Who should join us? </vt:lpstr>
      <vt:lpstr>Folie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PRÄSENTATIONS- TITEL</dc:title>
  <dc:creator>Simone Clarissa Urbano</dc:creator>
  <cp:lastModifiedBy>Schepers Dorothee</cp:lastModifiedBy>
  <cp:revision>25</cp:revision>
  <dcterms:created xsi:type="dcterms:W3CDTF">2022-05-05T15:18:01Z</dcterms:created>
  <dcterms:modified xsi:type="dcterms:W3CDTF">2024-05-07T15:11:20Z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0x010100F88D2039B2D48C498FF9E835F4C92F66</vt:lpwstr>
  </property>
  <property fmtid="{D5CDD505-2E9C-101B-9397-08002B2CF9AE}" pid="3" name="MediaServiceImageTags">
    <vt:lpwstr/>
  </property>
</Properties>
</file>