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2" r:id="rId6"/>
    <p:sldId id="268" r:id="rId7"/>
    <p:sldId id="263" r:id="rId8"/>
    <p:sldId id="270" r:id="rId9"/>
    <p:sldId id="271" r:id="rId10"/>
    <p:sldId id="272" r:id="rId11"/>
    <p:sldId id="265" r:id="rId12"/>
    <p:sldId id="266" r:id="rId13"/>
    <p:sldId id="273" r:id="rId1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2160" autoAdjust="0"/>
  </p:normalViewPr>
  <p:slideViewPr>
    <p:cSldViewPr snapToGrid="0">
      <p:cViewPr varScale="1">
        <p:scale>
          <a:sx n="118" d="100"/>
          <a:sy n="118" d="100"/>
        </p:scale>
        <p:origin x="224" y="3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48108C2-F602-41E0-AF82-3DCDA7DE0AF3}" type="datetime1">
              <a:rPr lang="de-DE" smtClean="0"/>
              <a:t>01.03.23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B0F5-F073-4F9A-BEED-C35A9A6EA229}" type="datetime1">
              <a:rPr lang="de-DE" smtClean="0"/>
              <a:pPr/>
              <a:t>01.03.23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de-DE" noProof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3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D81F1E7-4EFD-4BFF-B438-FCD52FD36B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82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Fassen Sie Ihre Forschung in drei bis fünf Punkten zusammen.</a:t>
            </a:r>
          </a:p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D81F1E7-4EFD-4BFF-B438-FCD52FD36B1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02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D81F1E7-4EFD-4BFF-B438-FCD52FD36B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60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/>
              <a:t>Listen Sie alle Schritte auf, die in der Durchführung des Experiments verwendet werden.</a:t>
            </a:r>
          </a:p>
          <a:p>
            <a:pPr rtl="0"/>
            <a:r>
              <a:rPr lang="de-DE"/>
              <a:t>Vergessen Sie nicht, die Schritte zu nummerieren.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D81F1E7-4EFD-4BFF-B438-FCD52FD36B1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73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D81F1E7-4EFD-4BFF-B438-FCD52FD36B1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75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D81F1E7-4EFD-4BFF-B438-FCD52FD36B1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26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9" name="Bild 8" descr="Nahaufnahme von Reagenzgläser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1DB36E-4ACC-4A65-8C06-61D8F55645B3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8" name="Gerader Verbinde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935A1C-0057-4624-85A8-A9219E68AB9B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053FFE-B410-4CF6-AD66-D020A77BCB3D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3F9320-95B0-4AB3-896A-DBE39692FA97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D892D4-DBD6-47C5-BF0A-6ADF6F5C5CF7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17770-7E8E-4EAA-A4A5-7EC5244EA9B6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de-DE" noProof="0"/>
              <a:t>‹Nr.›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9AE28C-6747-4027-9764-516495FA135E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9" name="Gerader Verbinde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9" name="Gerader Verbinde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9" name="Gerader Verbinde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de-DE" noProof="0"/>
              <a:pPr/>
              <a:t>‹Nr.›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26ADB963-0574-471B-9246-29E08FFD36A5}" type="datetime1">
              <a:rPr lang="de-DE" noProof="0" smtClean="0"/>
              <a:t>01.03.23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>
                <a:effectLst/>
                <a:latin typeface="Arial" panose="020B0604020202020204" pitchFamily="34" charset="0"/>
              </a:rPr>
              <a:t>Differenzierungskurs Biochemie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>
                <a:effectLst/>
                <a:latin typeface="Arial" panose="020B0604020202020204" pitchFamily="34" charset="0"/>
              </a:rPr>
              <a:t>Karl – Ziegler – Schule                                                                                                   </a:t>
            </a:r>
            <a:endParaRPr lang="de-DE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813C4B-CA37-1420-2A56-4C63A04B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9" y="0"/>
            <a:ext cx="10648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>
                <a:effectLst/>
                <a:latin typeface="Arial" panose="020B0604020202020204" pitchFamily="34" charset="0"/>
              </a:rPr>
              <a:t>4) Du solltest Biochemie wählen, wenn...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de-DE" sz="2800" dirty="0">
                <a:effectLst/>
                <a:latin typeface="Arial" panose="020B0604020202020204" pitchFamily="34" charset="0"/>
              </a:rPr>
              <a:t>Du dich für die Naturwissenschaften interessierst.</a:t>
            </a:r>
          </a:p>
          <a:p>
            <a:r>
              <a:rPr lang="de-DE" sz="2800" dirty="0">
                <a:effectLst/>
                <a:latin typeface="Arial" panose="020B0604020202020204" pitchFamily="34" charset="0"/>
              </a:rPr>
              <a:t>Du dich gerne mit naturwissenschaftlichen Themen näher und selbstständig auseinandersetzen möchtest.</a:t>
            </a:r>
          </a:p>
          <a:p>
            <a:r>
              <a:rPr lang="de-DE" sz="2800" dirty="0">
                <a:effectLst/>
                <a:latin typeface="Arial" panose="020B0604020202020204" pitchFamily="34" charset="0"/>
              </a:rPr>
              <a:t>Du gerne experimentierst.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965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27000"/>
            <a:ext cx="10058400" cy="1097280"/>
          </a:xfrm>
        </p:spPr>
        <p:txBody>
          <a:bodyPr rtlCol="0" anchor="ctr">
            <a:normAutofit/>
          </a:bodyPr>
          <a:lstStyle/>
          <a:p>
            <a:pPr rtl="0"/>
            <a:r>
              <a:rPr lang="de-DE">
                <a:effectLst/>
              </a:rPr>
              <a:t>5) Biochemie ist zukunftsweisend, weil...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8C3177-467A-0E80-3D5F-740FE2FB8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" y="2386107"/>
            <a:ext cx="12107581" cy="2663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A25CF-9E43-8CCD-A159-08FF1759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Hast du noch 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A53AC4-9180-1E5B-2D93-2771631AD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Ansprechpartner:</a:t>
            </a:r>
          </a:p>
          <a:p>
            <a:pPr lvl="1"/>
            <a:r>
              <a:rPr lang="de-DE" dirty="0"/>
              <a:t>Frau </a:t>
            </a:r>
            <a:r>
              <a:rPr lang="de-DE" dirty="0" err="1"/>
              <a:t>Polakovic</a:t>
            </a:r>
            <a:endParaRPr lang="de-DE" dirty="0"/>
          </a:p>
          <a:p>
            <a:pPr lvl="1"/>
            <a:r>
              <a:rPr lang="de-DE" dirty="0"/>
              <a:t>Frau Steinhauer</a:t>
            </a:r>
          </a:p>
        </p:txBody>
      </p:sp>
    </p:spTree>
    <p:extLst>
      <p:ext uri="{BB962C8B-B14F-4D97-AF65-F5344CB8AC3E}">
        <p14:creationId xmlns:p14="http://schemas.microsoft.com/office/powerpoint/2010/main" val="23294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27000"/>
            <a:ext cx="10058400" cy="1097280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Inhaltsverzeichnis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39482" y="1714501"/>
            <a:ext cx="5179427" cy="44577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de-DE" sz="2400" dirty="0">
                <a:effectLst/>
              </a:rPr>
              <a:t>1) Biochemie ist...</a:t>
            </a:r>
            <a:br>
              <a:rPr lang="de-DE" sz="2400" dirty="0"/>
            </a:br>
            <a:r>
              <a:rPr lang="de-DE" sz="2400" dirty="0">
                <a:effectLst/>
              </a:rPr>
              <a:t>2) In dem Differenzierungskurs</a:t>
            </a:r>
            <a:br>
              <a:rPr lang="de-DE" sz="2400" dirty="0"/>
            </a:br>
            <a:r>
              <a:rPr lang="de-DE" sz="2400" dirty="0">
                <a:effectLst/>
              </a:rPr>
              <a:t>Biochemie ...</a:t>
            </a:r>
            <a:br>
              <a:rPr lang="de-DE" sz="2400" dirty="0"/>
            </a:br>
            <a:r>
              <a:rPr lang="de-DE" sz="2400" dirty="0">
                <a:effectLst/>
              </a:rPr>
              <a:t>3) Themen der Jahrgangsstufe 9</a:t>
            </a:r>
            <a:br>
              <a:rPr lang="de-DE" sz="2400" dirty="0"/>
            </a:br>
            <a:r>
              <a:rPr lang="de-DE" sz="2400" dirty="0">
                <a:effectLst/>
              </a:rPr>
              <a:t>und 10</a:t>
            </a:r>
            <a:br>
              <a:rPr lang="de-DE" sz="2400" dirty="0"/>
            </a:br>
            <a:r>
              <a:rPr lang="de-DE" sz="2400" dirty="0">
                <a:effectLst/>
              </a:rPr>
              <a:t>4) Du solltest Biochemie wählen,</a:t>
            </a:r>
            <a:br>
              <a:rPr lang="de-DE" sz="2400" dirty="0"/>
            </a:br>
            <a:r>
              <a:rPr lang="de-DE" sz="2400" dirty="0">
                <a:effectLst/>
              </a:rPr>
              <a:t>wenn...</a:t>
            </a:r>
            <a:br>
              <a:rPr lang="de-DE" sz="2400" dirty="0"/>
            </a:br>
            <a:r>
              <a:rPr lang="de-DE" sz="2400" dirty="0">
                <a:effectLst/>
              </a:rPr>
              <a:t>5) Biochemie ist zukunftsweisend, weil...</a:t>
            </a: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948ECB-6EE6-1068-BCB4-36E48162A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" r="-2" b="-2"/>
          <a:stretch/>
        </p:blipFill>
        <p:spPr>
          <a:xfrm>
            <a:off x="6373091" y="1714501"/>
            <a:ext cx="4752109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1) Biochemie ist…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FE1725-3E3A-7E72-9BF1-E08F9FFED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82" y="1522776"/>
            <a:ext cx="7875169" cy="51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2) In dem Differenzierungskurs Biochemie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BE87C74-657F-2BDF-701D-D8F2027F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ffectLst/>
                <a:latin typeface="Arial" panose="020B0604020202020204" pitchFamily="34" charset="0"/>
              </a:rPr>
              <a:t>stehen </a:t>
            </a: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Experimente</a:t>
            </a:r>
            <a:r>
              <a:rPr lang="de-DE" dirty="0">
                <a:effectLst/>
                <a:latin typeface="Arial" panose="020B0604020202020204" pitchFamily="34" charset="0"/>
              </a:rPr>
              <a:t> und </a:t>
            </a: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selbstständiges, praktisches Arbeiten </a:t>
            </a:r>
            <a:r>
              <a:rPr lang="de-DE" dirty="0">
                <a:effectLst/>
                <a:latin typeface="Arial" panose="020B0604020202020204" pitchFamily="34" charset="0"/>
              </a:rPr>
              <a:t>im Vordergrund!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werden Themen </a:t>
            </a: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auch außerhalb der unterrichtlichen Vorgaben </a:t>
            </a:r>
            <a:r>
              <a:rPr lang="de-DE" dirty="0">
                <a:effectLst/>
                <a:latin typeface="Arial" panose="020B0604020202020204" pitchFamily="34" charset="0"/>
              </a:rPr>
              <a:t>der Fächer Biologie und Chemie behandelt und die Schwerpunkte gemeinsam mit den </a:t>
            </a:r>
            <a:r>
              <a:rPr lang="de-DE" dirty="0" err="1">
                <a:effectLst/>
                <a:latin typeface="Arial" panose="020B0604020202020204" pitchFamily="34" charset="0"/>
              </a:rPr>
              <a:t>SuS</a:t>
            </a:r>
            <a:r>
              <a:rPr lang="de-DE" dirty="0">
                <a:effectLst/>
                <a:latin typeface="Arial" panose="020B0604020202020204" pitchFamily="34" charset="0"/>
              </a:rPr>
              <a:t> gesetzt!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sind Überschneidungen mit Unterrichtsinhalten der Fächer Biologie und Chemie Schwerpunkte und gewollt → </a:t>
            </a: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vernetztes Lernen.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sind manche Themen Teil eines Projektes und/oder einer </a:t>
            </a: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Projektarbeit.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wird die </a:t>
            </a: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naturwissenschaftliche Grundbildung </a:t>
            </a:r>
            <a:r>
              <a:rPr lang="de-DE" dirty="0">
                <a:effectLst/>
                <a:latin typeface="Arial" panose="020B0604020202020204" pitchFamily="34" charset="0"/>
              </a:rPr>
              <a:t>gefördert.</a:t>
            </a:r>
            <a:endParaRPr lang="de-D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3) Themen der Jahrgangsstufe 9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63AB231-2A35-D110-4F63-80B7FC862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5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Herkunft, Verarbeitung und Konsum von Lebensmitteln</a:t>
            </a:r>
          </a:p>
          <a:p>
            <a:pPr>
              <a:lnSpc>
                <a:spcPct val="120000"/>
              </a:lnSpc>
            </a:pPr>
            <a:r>
              <a:rPr lang="de-DE" sz="2900" dirty="0">
                <a:effectLst/>
                <a:latin typeface="Arial" panose="020B0604020202020204" pitchFamily="34" charset="0"/>
              </a:rPr>
              <a:t>Nitrat in Lebensmitteln </a:t>
            </a:r>
            <a:r>
              <a:rPr lang="de-DE" sz="2900" i="1" dirty="0">
                <a:effectLst/>
                <a:latin typeface="Arial" panose="020B0604020202020204" pitchFamily="34" charset="0"/>
              </a:rPr>
              <a:t>(Nitratgehalt verschiedener Lebensmittel und Wasserproben,</a:t>
            </a:r>
            <a:br>
              <a:rPr lang="de-DE" sz="2900" i="1" dirty="0"/>
            </a:br>
            <a:r>
              <a:rPr lang="de-DE" sz="2900" i="1" dirty="0">
                <a:effectLst/>
                <a:latin typeface="Arial" panose="020B0604020202020204" pitchFamily="34" charset="0"/>
              </a:rPr>
              <a:t>Wirkung von Nitrat und Nitrit im Körper)</a:t>
            </a:r>
          </a:p>
          <a:p>
            <a:pPr>
              <a:lnSpc>
                <a:spcPct val="120000"/>
              </a:lnSpc>
            </a:pPr>
            <a:r>
              <a:rPr lang="de-DE" sz="2900" dirty="0">
                <a:effectLst/>
                <a:latin typeface="Arial" panose="020B0604020202020204" pitchFamily="34" charset="0"/>
              </a:rPr>
              <a:t>Nährstoffe und ihre Nachweise, gesunde Ernährung, Versuche zur Verdauung</a:t>
            </a:r>
          </a:p>
          <a:p>
            <a:pPr>
              <a:lnSpc>
                <a:spcPct val="120000"/>
              </a:lnSpc>
            </a:pPr>
            <a:r>
              <a:rPr lang="de-DE" sz="2900" dirty="0">
                <a:effectLst/>
                <a:latin typeface="Arial" panose="020B0604020202020204" pitchFamily="34" charset="0"/>
              </a:rPr>
              <a:t>Zucker </a:t>
            </a:r>
            <a:r>
              <a:rPr lang="de-DE" sz="2900" i="1" dirty="0">
                <a:effectLst/>
                <a:latin typeface="Arial" panose="020B0604020202020204" pitchFamily="34" charset="0"/>
              </a:rPr>
              <a:t>(Regulation des Blutzuckerspiegels, Diabetes, Zuckerkonsum, Geschichte</a:t>
            </a:r>
            <a:br>
              <a:rPr lang="de-DE" sz="2900" i="1" dirty="0"/>
            </a:br>
            <a:r>
              <a:rPr lang="de-DE" sz="2900" i="1" dirty="0">
                <a:effectLst/>
                <a:latin typeface="Arial" panose="020B0604020202020204" pitchFamily="34" charset="0"/>
              </a:rPr>
              <a:t>des Zuckerrohrs, Zuckergewinnung aus Zuckerrüben)</a:t>
            </a:r>
          </a:p>
          <a:p>
            <a:pPr>
              <a:lnSpc>
                <a:spcPct val="120000"/>
              </a:lnSpc>
            </a:pPr>
            <a:r>
              <a:rPr lang="de-DE" sz="2900" dirty="0">
                <a:effectLst/>
                <a:latin typeface="Arial" panose="020B0604020202020204" pitchFamily="34" charset="0"/>
              </a:rPr>
              <a:t>Fette </a:t>
            </a:r>
            <a:r>
              <a:rPr lang="de-DE" sz="2900" i="1" dirty="0">
                <a:effectLst/>
                <a:latin typeface="Arial" panose="020B0604020202020204" pitchFamily="34" charset="0"/>
              </a:rPr>
              <a:t>(Struktur, Fettgehalt in Lebensmitteln, Samen und Früchte zur Fettgewinnung,</a:t>
            </a:r>
            <a:br>
              <a:rPr lang="de-DE" sz="2900" i="1" dirty="0"/>
            </a:br>
            <a:r>
              <a:rPr lang="de-DE" sz="2900" i="1" dirty="0" err="1">
                <a:effectLst/>
                <a:latin typeface="Arial" panose="020B0604020202020204" pitchFamily="34" charset="0"/>
              </a:rPr>
              <a:t>Margarinenherstellung</a:t>
            </a:r>
            <a:r>
              <a:rPr lang="de-DE" sz="2900" i="1" dirty="0">
                <a:effectLst/>
                <a:latin typeface="Arial" panose="020B0604020202020204" pitchFamily="34" charset="0"/>
              </a:rPr>
              <a:t>, Cholesterin)</a:t>
            </a:r>
          </a:p>
          <a:p>
            <a:pPr>
              <a:lnSpc>
                <a:spcPct val="120000"/>
              </a:lnSpc>
            </a:pPr>
            <a:r>
              <a:rPr lang="de-DE" sz="2900" dirty="0">
                <a:effectLst/>
                <a:latin typeface="Arial" panose="020B0604020202020204" pitchFamily="34" charset="0"/>
              </a:rPr>
              <a:t>Milch </a:t>
            </a:r>
            <a:r>
              <a:rPr lang="de-DE" sz="2900" i="1" dirty="0">
                <a:effectLst/>
                <a:latin typeface="Arial" panose="020B0604020202020204" pitchFamily="34" charset="0"/>
              </a:rPr>
              <a:t>(Milchbildung, Milchprodukte, Käseherstellung)</a:t>
            </a:r>
          </a:p>
          <a:p>
            <a:pPr>
              <a:lnSpc>
                <a:spcPct val="120000"/>
              </a:lnSpc>
            </a:pPr>
            <a:r>
              <a:rPr lang="de-DE" sz="2900" dirty="0">
                <a:effectLst/>
                <a:latin typeface="Arial" panose="020B0604020202020204" pitchFamily="34" charset="0"/>
              </a:rPr>
              <a:t>Einheimische Nutzpflanzen (verschiedene Getreidearten)</a:t>
            </a:r>
            <a:endParaRPr lang="de-DE" sz="29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CAD448-2422-1C0A-3E94-7A1E5743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91580"/>
            <a:ext cx="10914749" cy="63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3) Themen der Jahrgangsstufe 10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D37E611-6619-B841-7E11-C60E4CAD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Gesundheit des Menschen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Die Haut </a:t>
            </a:r>
            <a:r>
              <a:rPr lang="de-DE" sz="2100" i="1" dirty="0">
                <a:effectLst/>
                <a:latin typeface="Arial" panose="020B0604020202020204" pitchFamily="34" charset="0"/>
              </a:rPr>
              <a:t>(Aufbau und Funktion der Haut, Sonne und Haut, Hautpflege, Herstellung einer Bodylotion)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„Auf Spurensuche- Medikamente und andere Stoffe im Wasser“ – eine Projektbox zum selbst durchführen (siehe nächste Folie)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Das Ohr </a:t>
            </a:r>
            <a:r>
              <a:rPr lang="de-DE" sz="2100" i="1" dirty="0">
                <a:effectLst/>
                <a:latin typeface="Arial" panose="020B0604020202020204" pitchFamily="34" charset="0"/>
              </a:rPr>
              <a:t>(Aufbau, Hörvorgang, Bau und Funktion der Gleichgewichtsorgane)</a:t>
            </a:r>
            <a:endParaRPr lang="de-DE" sz="2100" i="1" dirty="0"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Lärm und seine Folgen </a:t>
            </a:r>
            <a:r>
              <a:rPr lang="de-DE" sz="2100" i="1" dirty="0">
                <a:effectLst/>
                <a:latin typeface="Arial" panose="020B0604020202020204" pitchFamily="34" charset="0"/>
              </a:rPr>
              <a:t>(Tonhöhen, Lautstärken, Beeinflussung der Konzentrationsfähigkeit, Gesundheitsschäden)</a:t>
            </a:r>
            <a:endParaRPr lang="de-DE" i="1" dirty="0">
              <a:effectLst/>
              <a:latin typeface="Arial" panose="020B0604020202020204" pitchFamily="34" charset="0"/>
            </a:endParaRPr>
          </a:p>
          <a:p>
            <a:r>
              <a:rPr lang="de-DE" dirty="0">
                <a:effectLst/>
                <a:latin typeface="Arial" panose="020B0604020202020204" pitchFamily="34" charset="0"/>
              </a:rPr>
              <a:t>Stress </a:t>
            </a:r>
            <a:r>
              <a:rPr lang="de-DE" sz="2100" i="1" dirty="0">
                <a:effectLst/>
                <a:latin typeface="Arial" panose="020B0604020202020204" pitchFamily="34" charset="0"/>
              </a:rPr>
              <a:t>(Stressoren, Biochemie des Stresses, Auswirkungen, Maßnahmen zur Stressvermeidung)</a:t>
            </a:r>
          </a:p>
          <a:p>
            <a:r>
              <a:rPr lang="de-DE" dirty="0">
                <a:effectLst/>
                <a:latin typeface="Arial" panose="020B0604020202020204" pitchFamily="34" charset="0"/>
              </a:rPr>
              <a:t>Infektionskrankheiten </a:t>
            </a:r>
            <a:r>
              <a:rPr lang="de-DE" sz="2100" i="1" dirty="0">
                <a:effectLst/>
                <a:latin typeface="Arial" panose="020B0604020202020204" pitchFamily="34" charset="0"/>
              </a:rPr>
              <a:t>(Bakterien, Viren, Infektionen, Immunsystem, Impfung, Antibiotika)</a:t>
            </a:r>
            <a:endParaRPr lang="de-DE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EE9DD1C-5995-0383-708A-0C7F6B51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2" y="173318"/>
            <a:ext cx="10721846" cy="64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F6B5C4-8ED1-6D7C-2595-8E167A03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02" y="346698"/>
            <a:ext cx="11394280" cy="57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senschaftsprojek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1177_TF02922647_Win32" id="{58BDB3FE-02BB-451E-8E61-5AC6E7E733E5}" vid="{7AC269AE-ECCE-4F06-9249-F200532E9446}"/>
    </a:ext>
  </a:extLst>
</a:theme>
</file>

<file path=ppt/theme/theme2.xml><?xml version="1.0" encoding="utf-8"?>
<a:theme xmlns:a="http://schemas.openxmlformats.org/drawingml/2006/main" name="Office-Design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für ein Wissenschaftsprojekt (Breitbild)</Template>
  <TotalTime>0</TotalTime>
  <Words>424</Words>
  <Application>Microsoft Macintosh PowerPoint</Application>
  <PresentationFormat>Breitbild</PresentationFormat>
  <Paragraphs>47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Arial</vt:lpstr>
      <vt:lpstr>Wissenschaftsprojekt 16x9</vt:lpstr>
      <vt:lpstr>Differenzierungskurs Biochemie</vt:lpstr>
      <vt:lpstr>Inhaltsverzeichnis</vt:lpstr>
      <vt:lpstr>1) Biochemie ist…</vt:lpstr>
      <vt:lpstr>2) In dem Differenzierungskurs Biochemie …</vt:lpstr>
      <vt:lpstr>3) Themen der Jahrgangsstufe 9</vt:lpstr>
      <vt:lpstr>PowerPoint-Präsentation</vt:lpstr>
      <vt:lpstr>3) Themen der Jahrgangsstufe 10</vt:lpstr>
      <vt:lpstr>PowerPoint-Präsentation</vt:lpstr>
      <vt:lpstr>PowerPoint-Präsentation</vt:lpstr>
      <vt:lpstr>PowerPoint-Präsentation</vt:lpstr>
      <vt:lpstr>4) Du solltest Biochemie wählen, wenn...</vt:lpstr>
      <vt:lpstr>5) Biochemie ist zukunftsweisend, weil...</vt:lpstr>
      <vt:lpstr>Hast du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Differenzierungskurs Biochemie</dc:title>
  <dc:creator>Katharina Steinhauer</dc:creator>
  <cp:lastModifiedBy>Platte Judith</cp:lastModifiedBy>
  <cp:revision>2</cp:revision>
  <dcterms:created xsi:type="dcterms:W3CDTF">2023-03-01T09:07:30Z</dcterms:created>
  <dcterms:modified xsi:type="dcterms:W3CDTF">2023-03-01T22:01:27Z</dcterms:modified>
</cp:coreProperties>
</file>